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951" r:id="rId2"/>
  </p:sldMasterIdLst>
  <p:notesMasterIdLst>
    <p:notesMasterId r:id="rId25"/>
  </p:notesMasterIdLst>
  <p:handoutMasterIdLst>
    <p:handoutMasterId r:id="rId26"/>
  </p:handoutMasterIdLst>
  <p:sldIdLst>
    <p:sldId id="703" r:id="rId3"/>
    <p:sldId id="456" r:id="rId4"/>
    <p:sldId id="1120" r:id="rId5"/>
    <p:sldId id="1104" r:id="rId6"/>
    <p:sldId id="1103" r:id="rId7"/>
    <p:sldId id="1118" r:id="rId8"/>
    <p:sldId id="1122" r:id="rId9"/>
    <p:sldId id="1106" r:id="rId10"/>
    <p:sldId id="1128" r:id="rId11"/>
    <p:sldId id="1129" r:id="rId12"/>
    <p:sldId id="1130" r:id="rId13"/>
    <p:sldId id="1131" r:id="rId14"/>
    <p:sldId id="1132" r:id="rId15"/>
    <p:sldId id="1133" r:id="rId16"/>
    <p:sldId id="1134" r:id="rId17"/>
    <p:sldId id="1135" r:id="rId18"/>
    <p:sldId id="1140" r:id="rId19"/>
    <p:sldId id="1141" r:id="rId20"/>
    <p:sldId id="1142" r:id="rId21"/>
    <p:sldId id="1143" r:id="rId22"/>
    <p:sldId id="1102" r:id="rId23"/>
    <p:sldId id="1125" r:id="rId24"/>
  </p:sldIdLst>
  <p:sldSz cx="9144000" cy="6858000" type="screen4x3"/>
  <p:notesSz cx="6794500" cy="9931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Helvetica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Helvetica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Helvetica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Helvetica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0"/>
    <a:srgbClr val="FF1111"/>
    <a:srgbClr val="A3053D"/>
    <a:srgbClr val="FCA2C2"/>
    <a:srgbClr val="FEC6D3"/>
    <a:srgbClr val="F8F8F8"/>
    <a:srgbClr val="FFFFFF"/>
    <a:srgbClr val="009600"/>
    <a:srgbClr val="FF0000"/>
    <a:srgbClr val="FDA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539" autoAdjust="0"/>
    <p:restoredTop sz="90888" autoAdjust="0"/>
  </p:normalViewPr>
  <p:slideViewPr>
    <p:cSldViewPr>
      <p:cViewPr>
        <p:scale>
          <a:sx n="75" d="100"/>
          <a:sy n="75" d="100"/>
        </p:scale>
        <p:origin x="-1445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84"/>
    </p:cViewPr>
  </p:sorterViewPr>
  <p:notesViewPr>
    <p:cSldViewPr>
      <p:cViewPr varScale="1">
        <p:scale>
          <a:sx n="71" d="100"/>
          <a:sy n="71" d="100"/>
        </p:scale>
        <p:origin x="-3456" y="-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1"/>
            <a:ext cx="2944689" cy="49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6" tIns="47670" rIns="95336" bIns="4767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defRPr sz="1300" b="0">
                <a:latin typeface="Time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12" y="1"/>
            <a:ext cx="2944688" cy="49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6" tIns="47670" rIns="95336" bIns="4767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300" b="0">
                <a:latin typeface="Time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9" y="9435141"/>
            <a:ext cx="2944689" cy="49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6" tIns="47670" rIns="95336" bIns="4767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defRPr sz="1300" b="0">
                <a:latin typeface="Times"/>
              </a:defRPr>
            </a:lvl1pPr>
          </a:lstStyle>
          <a:p>
            <a:pPr>
              <a:defRPr/>
            </a:pPr>
            <a:r>
              <a:rPr lang="fr-FR"/>
              <a:t>Page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12" y="9435141"/>
            <a:ext cx="2944688" cy="49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6" tIns="47670" rIns="95336" bIns="4767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300" b="0">
                <a:latin typeface="Times"/>
              </a:defRPr>
            </a:lvl1pPr>
          </a:lstStyle>
          <a:p>
            <a:pPr>
              <a:defRPr/>
            </a:pPr>
            <a:fld id="{155B5C09-F31C-4D3B-9AEC-88CBC80F975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77518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1"/>
            <a:ext cx="2944689" cy="49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6" tIns="47670" rIns="95336" bIns="4767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defRPr sz="1300" b="0">
                <a:latin typeface="Time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12" y="1"/>
            <a:ext cx="2944688" cy="49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6" tIns="47670" rIns="95336" bIns="4767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300" b="0">
                <a:latin typeface="Time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128" y="4717573"/>
            <a:ext cx="4984253" cy="446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6" tIns="47670" rIns="95336" bIns="47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" y="9435141"/>
            <a:ext cx="2944689" cy="49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6" tIns="47670" rIns="95336" bIns="4767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defRPr sz="1300" b="0">
                <a:latin typeface="Times"/>
              </a:defRPr>
            </a:lvl1pPr>
          </a:lstStyle>
          <a:p>
            <a:pPr>
              <a:defRPr/>
            </a:pPr>
            <a:r>
              <a:rPr lang="fr-FR"/>
              <a:t>Page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12" y="9435141"/>
            <a:ext cx="2944688" cy="49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6" tIns="47670" rIns="95336" bIns="4767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300" b="0">
                <a:latin typeface="Times"/>
              </a:defRPr>
            </a:lvl1pPr>
          </a:lstStyle>
          <a:p>
            <a:pPr>
              <a:defRPr/>
            </a:pPr>
            <a:fld id="{5624ACE2-D9CC-43C9-85A3-4E1A153840B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281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5498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CAA9F-9258-4F48-95CB-9EC5BE1B7810}" type="datetime4">
              <a:rPr lang="fr-FR"/>
              <a:pPr>
                <a:defRPr/>
              </a:pPr>
              <a:t>2 mai 2017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56BCA-DEF4-49F3-8D29-5A0419DFE27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4BF3-F7E6-4CA9-823F-C75F294EBCD6}" type="datetime4">
              <a:rPr lang="fr-FR"/>
              <a:pPr>
                <a:defRPr/>
              </a:pPr>
              <a:t>2 mai 2017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89721-5F5F-46CD-AC5E-09601BB8103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B33FA-DACF-4528-ABCD-F150FA966CA7}" type="datetime4">
              <a:rPr lang="fr-FR"/>
              <a:pPr>
                <a:defRPr/>
              </a:pPr>
              <a:t>2 mai 2017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9A623-5A10-4D06-A25E-91AA5021D51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9216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276475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fld id="{E69F5B1C-7FCC-4A42-8033-09D85C63A987}" type="slidenum">
              <a:rPr lang="de-CH">
                <a:solidFill>
                  <a:srgbClr val="000000"/>
                </a:solidFill>
              </a:rPr>
              <a:pPr/>
              <a:t>‹N°›</a:t>
            </a:fld>
            <a:endParaRPr lang="de-CH">
              <a:solidFill>
                <a:srgbClr val="000000"/>
              </a:solidFill>
            </a:endParaRPr>
          </a:p>
        </p:txBody>
      </p:sp>
      <p:pic>
        <p:nvPicPr>
          <p:cNvPr id="10248" name="Picture 8" descr="LOGO AGRIDEA-quadri-sansbas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6326188"/>
            <a:ext cx="1150937" cy="342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0666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fld id="{7A95D039-0102-46B3-AC89-B3CEC625A9C7}" type="slidenum">
              <a:rPr lang="de-CH">
                <a:solidFill>
                  <a:srgbClr val="000000"/>
                </a:solidFill>
              </a:rPr>
              <a:pPr/>
              <a:t>‹N°›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4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fld id="{B54A5E2B-A90D-4F3B-8C0D-587FB4417B2D}" type="slidenum">
              <a:rPr lang="de-CH">
                <a:solidFill>
                  <a:srgbClr val="000000"/>
                </a:solidFill>
              </a:rPr>
              <a:pPr/>
              <a:t>‹N°›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9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052513"/>
            <a:ext cx="3884612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1225" y="1052513"/>
            <a:ext cx="3884613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fld id="{6D533BB1-2A8F-4BC4-A004-1BBCA1A94904}" type="slidenum">
              <a:rPr lang="de-CH">
                <a:solidFill>
                  <a:srgbClr val="000000"/>
                </a:solidFill>
              </a:rPr>
              <a:pPr/>
              <a:t>‹N°›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29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fld id="{3CA8F103-1B2C-4F57-87B1-A17BC815A360}" type="slidenum">
              <a:rPr lang="de-CH">
                <a:solidFill>
                  <a:srgbClr val="000000"/>
                </a:solidFill>
              </a:rPr>
              <a:pPr/>
              <a:t>‹N°›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18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fld id="{7BB4DD22-83F5-4D9E-B236-E361F0493824}" type="slidenum">
              <a:rPr lang="de-CH">
                <a:solidFill>
                  <a:srgbClr val="000000"/>
                </a:solidFill>
              </a:rPr>
              <a:pPr/>
              <a:t>‹N°›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00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fld id="{83964855-283A-4014-9F83-E93CA0369CBE}" type="slidenum">
              <a:rPr lang="de-CH">
                <a:solidFill>
                  <a:srgbClr val="000000"/>
                </a:solidFill>
              </a:rPr>
              <a:pPr/>
              <a:t>‹N°›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95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fld id="{BFE0DDB0-4202-42E4-973C-8BB878D27050}" type="slidenum">
              <a:rPr lang="de-CH">
                <a:solidFill>
                  <a:srgbClr val="000000"/>
                </a:solidFill>
              </a:rPr>
              <a:pPr/>
              <a:t>‹N°›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0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2FAD1-705B-42FB-AD95-4498C339CB44}" type="datetime4">
              <a:rPr lang="fr-FR"/>
              <a:pPr>
                <a:defRPr/>
              </a:pPr>
              <a:t>2 mai 2017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64DB5-D941-4404-8C38-2508E6C4F82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fld id="{AB5DB3C7-63B6-4ADE-8DD1-DCB91A7F6CB4}" type="slidenum">
              <a:rPr lang="de-CH">
                <a:solidFill>
                  <a:srgbClr val="000000"/>
                </a:solidFill>
              </a:rPr>
              <a:pPr/>
              <a:t>‹N°›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64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fld id="{AE6A710C-DD66-4F0F-A54F-B3FD4F9247C4}" type="slidenum">
              <a:rPr lang="de-CH">
                <a:solidFill>
                  <a:srgbClr val="000000"/>
                </a:solidFill>
              </a:rPr>
              <a:pPr/>
              <a:t>‹N°›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31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6225" y="260350"/>
            <a:ext cx="1979613" cy="58308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5789612" cy="58308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fld id="{CA702643-D079-4D3A-8C8A-FA48A22268D6}" type="slidenum">
              <a:rPr lang="de-CH">
                <a:solidFill>
                  <a:srgbClr val="000000"/>
                </a:solidFill>
              </a:rPr>
              <a:pPr/>
              <a:t>‹N°›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81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921625" cy="454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052513"/>
            <a:ext cx="3884612" cy="5038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1225" y="1052513"/>
            <a:ext cx="3884613" cy="5038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588125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  <a:p>
            <a:fld id="{83926D88-6703-444A-BB8A-640869B7C5BF}" type="slidenum">
              <a:rPr lang="de-CH">
                <a:solidFill>
                  <a:srgbClr val="000000"/>
                </a:solidFill>
              </a:rPr>
              <a:pPr/>
              <a:t>‹N°›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818E9-A50C-4748-84BF-7EA1DA19038A}" type="datetime4">
              <a:rPr lang="fr-FR"/>
              <a:pPr>
                <a:defRPr/>
              </a:pPr>
              <a:t>2 mai 2017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E6CE1-E220-478A-8508-694FC80F4CD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BBBF0-D407-492F-8AAB-7ED9706ACDFF}" type="datetime4">
              <a:rPr lang="fr-FR"/>
              <a:pPr>
                <a:defRPr/>
              </a:pPr>
              <a:t>2 mai 2017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8151F-800E-413A-9BA2-BCB38F557D0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8FC85-3A63-44FD-94F7-C252877B5AA6}" type="datetime4">
              <a:rPr lang="fr-FR"/>
              <a:pPr>
                <a:defRPr/>
              </a:pPr>
              <a:t>2 mai 2017</a:t>
            </a:fld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2D6E4-541C-448B-BD4E-91999C45912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CEBC7-53E7-41AE-B2E2-02CB1A6685F1}" type="datetime4">
              <a:rPr lang="fr-FR"/>
              <a:pPr>
                <a:defRPr/>
              </a:pPr>
              <a:t>2 mai 2017</a:t>
            </a:fld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C1EBA-CF7F-40CD-97A2-314CA63E2C2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A3AF9-E19D-465B-8993-16AC2878733B}" type="datetime4">
              <a:rPr lang="fr-FR"/>
              <a:pPr>
                <a:defRPr/>
              </a:pPr>
              <a:t>2 mai 2017</a:t>
            </a:fld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DE592-A91F-4474-8A43-E6C1049F667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AF32E-D6D8-4885-97D8-66851ED656FD}" type="datetime4">
              <a:rPr lang="fr-FR"/>
              <a:pPr>
                <a:defRPr/>
              </a:pPr>
              <a:t>2 mai 2017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DE456-F198-4AEA-A469-7D94B461881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D23A0-54A4-44F0-9937-F982179EEFDC}" type="datetime4">
              <a:rPr lang="fr-FR"/>
              <a:pPr>
                <a:defRPr/>
              </a:pPr>
              <a:t>2 mai 2017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C0CB0-6E80-418F-9F00-93E215A7292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fld id="{3D2E96BB-E846-40FD-A4AC-62E18AF172C7}" type="datetime4">
              <a:rPr lang="fr-FR"/>
              <a:pPr>
                <a:defRPr/>
              </a:pPr>
              <a:t>2 mai 2017</a:t>
            </a:fld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fld id="{CDBF1D0D-11A2-4EFE-8C2E-41C064247E8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63493" name="Picture 7" descr="&#10;Page 3.jpg                                                     0000DA6B Travaux I                      BEA65F15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60350"/>
            <a:ext cx="7921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052513"/>
            <a:ext cx="79216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Textmasterformate durch Klicken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de-CH" b="0">
              <a:solidFill>
                <a:srgbClr val="000000"/>
              </a:solidFill>
              <a:latin typeface="Tahoma" pitchFamily="34" charset="0"/>
            </a:endParaRPr>
          </a:p>
          <a:p>
            <a:endParaRPr lang="de-CH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endParaRPr lang="de-CH" b="0">
              <a:solidFill>
                <a:srgbClr val="000000"/>
              </a:solidFill>
              <a:latin typeface="Tahoma" pitchFamily="34" charset="0"/>
            </a:endParaRPr>
          </a:p>
          <a:p>
            <a:fld id="{8878D6CE-3447-4C3D-AF9E-E1A10D87D470}" type="slidenum">
              <a:rPr lang="de-CH" b="0">
                <a:solidFill>
                  <a:srgbClr val="000000"/>
                </a:solidFill>
                <a:latin typeface="Tahoma" pitchFamily="34" charset="0"/>
              </a:rPr>
              <a:pPr/>
              <a:t>‹N°›</a:t>
            </a:fld>
            <a:endParaRPr lang="de-CH" b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33" name="Picture 9" descr="LOGO AGRIDEA-quadri-sansbas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68313" y="6326188"/>
            <a:ext cx="1150937" cy="342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98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Tahoma" pitchFamily="34" charset="0"/>
        <a:buChar char="□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#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t-l.ch/index.php" TargetMode="Externa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hyperlink" Target="http://www.carpostal.ch/fr/index_pag.htm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hyperlink" Target="http://www.leb.ch/index.htm" TargetMode="External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JP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JP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jpe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231" y="1272587"/>
            <a:ext cx="5863209" cy="424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290" y="6194107"/>
            <a:ext cx="1008846" cy="48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973807"/>
            <a:ext cx="19812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http://www.t-l.ch/templates/tl/images/log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538" y="5733256"/>
            <a:ext cx="2440285" cy="37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Retour page d'accuei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5733256"/>
            <a:ext cx="107213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8" descr="CarPostal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9952" y="5733256"/>
            <a:ext cx="1152128" cy="37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7388225" y="357188"/>
          <a:ext cx="16843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60" r:id="rId13" imgW="7621064" imgH="1905266" progId="">
                  <p:embed/>
                </p:oleObj>
              </mc:Choice>
              <mc:Fallback>
                <p:oleObj r:id="rId13" imgW="7621064" imgH="1905266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57188"/>
                        <a:ext cx="1684338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2050" name="Picture 25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711018"/>
            <a:ext cx="2111429" cy="45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5496" y="476672"/>
            <a:ext cx="6768752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3200" b="0" i="0" u="none" strike="noStrike" cap="none" normalizeH="0" baseline="0" dirty="0" smtClean="0">
                <a:ln>
                  <a:noFill/>
                </a:ln>
                <a:effectLst/>
                <a:latin typeface="Helvetica" charset="0"/>
              </a:rPr>
              <a:t>Froideville</a:t>
            </a:r>
          </a:p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b="0" i="0" u="none" strike="noStrike" cap="none" normalizeH="0" baseline="0" dirty="0" smtClean="0">
                <a:ln>
                  <a:noFill/>
                </a:ln>
                <a:effectLst/>
                <a:latin typeface="Helvetica" charset="0"/>
              </a:rPr>
              <a:t>Séance du conseil</a:t>
            </a:r>
            <a:r>
              <a:rPr kumimoji="0" lang="fr-CH" b="0" i="0" u="none" strike="noStrike" cap="none" normalizeH="0" dirty="0" smtClean="0">
                <a:ln>
                  <a:noFill/>
                </a:ln>
                <a:effectLst/>
                <a:latin typeface="Helvetica" charset="0"/>
              </a:rPr>
              <a:t> communal du</a:t>
            </a:r>
            <a:r>
              <a:rPr kumimoji="0" lang="fr-CH" b="0" i="0" u="none" strike="noStrike" cap="none" normalizeH="0" baseline="0" dirty="0" smtClean="0">
                <a:ln>
                  <a:noFill/>
                </a:ln>
                <a:effectLst/>
                <a:latin typeface="Helvetica" charset="0"/>
              </a:rPr>
              <a:t> 2 mai 2017</a:t>
            </a:r>
            <a:endParaRPr kumimoji="0" lang="fr-CH" b="0" i="0" u="none" strike="noStrike" cap="none" normalizeH="0" baseline="0" dirty="0" smtClean="0">
              <a:ln>
                <a:noFill/>
              </a:ln>
              <a:effectLst/>
              <a:latin typeface="Helvetica" charset="0"/>
            </a:endParaRPr>
          </a:p>
        </p:txBody>
      </p:sp>
      <p:sp>
        <p:nvSpPr>
          <p:cNvPr id="18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572500" y="6462713"/>
            <a:ext cx="457200" cy="395287"/>
          </a:xfrm>
        </p:spPr>
        <p:txBody>
          <a:bodyPr/>
          <a:lstStyle/>
          <a:p>
            <a:pPr>
              <a:defRPr/>
            </a:pPr>
            <a:fld id="{A7BEFEFF-3E60-403A-96AC-1A1BAD23D0B4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64DB5-D941-4404-8C38-2508E6C4F825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980728"/>
            <a:ext cx="7007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Diagnostic – forces et faiblesses du territoire en lien à la MD</a:t>
            </a:r>
            <a:endParaRPr lang="fr-CH" sz="200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4572000" y="1546342"/>
            <a:ext cx="0" cy="46909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cteur droit 9"/>
          <p:cNvCxnSpPr/>
          <p:nvPr/>
        </p:nvCxnSpPr>
        <p:spPr bwMode="auto">
          <a:xfrm flipH="1">
            <a:off x="539552" y="1916832"/>
            <a:ext cx="848041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513661" y="15475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Forces</a:t>
            </a:r>
            <a:endParaRPr lang="fr-CH" sz="180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60508" y="154209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Faiblesses </a:t>
            </a:r>
            <a:endParaRPr lang="fr-CH" sz="180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84075" y="1988840"/>
            <a:ext cx="401591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Développement territorial équilibré et varié</a:t>
            </a:r>
          </a:p>
          <a:p>
            <a:endParaRPr lang="fr-CH" sz="18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Taille adaptée à l’usage du vélo</a:t>
            </a:r>
          </a:p>
          <a:p>
            <a:endParaRPr lang="fr-CH" sz="18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Axe fort TP – LEB et tl – perspectives intéressantes d’intermodalité </a:t>
            </a:r>
          </a:p>
          <a:p>
            <a:endParaRPr lang="fr-CH" sz="18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Proximité à la ville et à l’agglomération lausannoise </a:t>
            </a:r>
          </a:p>
          <a:p>
            <a:endParaRPr lang="fr-CH" sz="18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Qualités paysagères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1600" b="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629128" y="1988840"/>
            <a:ext cx="4015918" cy="33855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Fort marquage du pendularisme </a:t>
            </a:r>
          </a:p>
          <a:p>
            <a:endParaRPr lang="fr-CH" sz="18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Liaisons internes Est-Ouest limitées </a:t>
            </a:r>
          </a:p>
          <a:p>
            <a:endParaRPr lang="fr-CH" sz="18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Coupures physiques </a:t>
            </a:r>
          </a:p>
          <a:p>
            <a:endParaRPr lang="fr-CH" sz="18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Charges de trafic localement importantes </a:t>
            </a:r>
          </a:p>
          <a:p>
            <a:endParaRPr lang="fr-CH" sz="18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Aménagements cyclables limités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1600" b="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9552" y="332656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sz="2000" b="0" dirty="0">
                <a:latin typeface="Helvetica" pitchFamily="34" charset="0"/>
              </a:rPr>
              <a:t>4. « Stratégie Vélo » du Nord lausannois</a:t>
            </a:r>
          </a:p>
        </p:txBody>
      </p:sp>
    </p:spTree>
    <p:extLst>
      <p:ext uri="{BB962C8B-B14F-4D97-AF65-F5344CB8AC3E}">
        <p14:creationId xmlns:p14="http://schemas.microsoft.com/office/powerpoint/2010/main" val="12871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64DB5-D941-4404-8C38-2508E6C4F825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1077401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Objectifs</a:t>
            </a:r>
            <a:r>
              <a:rPr lang="fr-CH" b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endParaRPr lang="fr-CH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1844824"/>
            <a:ext cx="839249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Réseau cyclable qui facilite le rabattement vers les gares/arrêts TP</a:t>
            </a:r>
          </a:p>
          <a:p>
            <a:pPr marL="342900" indent="-342900">
              <a:buFont typeface="+mj-lt"/>
              <a:buAutoNum type="arabicPeriod"/>
            </a:pPr>
            <a:endParaRPr lang="fr-CH" sz="2000" b="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Promotion du vélo comme mode de transport à part entière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Liaisons internes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Liaisons avec secteurs limitrophes </a:t>
            </a:r>
          </a:p>
          <a:p>
            <a:pPr marL="342900" indent="-342900">
              <a:buFont typeface="+mj-lt"/>
              <a:buAutoNum type="arabicPeriod"/>
            </a:pPr>
            <a:endParaRPr lang="fr-CH" sz="20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Ces deux types de liaisons permettent : </a:t>
            </a:r>
          </a:p>
          <a:p>
            <a:endParaRPr lang="fr-CH" sz="20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le rabattement vers les gares afin de relier le Nord lausannois avec les pôles extérieurs</a:t>
            </a:r>
          </a:p>
          <a:p>
            <a:pPr lvl="1"/>
            <a:endParaRPr lang="fr-CH" sz="20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723900" lvl="1" indent="-279400"/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- </a:t>
            </a:r>
            <a:r>
              <a:rPr lang="fr-CH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	</a:t>
            </a: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de relier les centralités du Nord lausannois afin de créer des liens à l’intérieur du périmètre SDNL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CH" sz="16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364594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0" dirty="0" smtClean="0"/>
              <a:t>4. « Stratégie </a:t>
            </a:r>
            <a:r>
              <a:rPr lang="fr-CH" sz="2000" b="0" dirty="0" smtClean="0"/>
              <a:t>Vélo »  </a:t>
            </a:r>
            <a:r>
              <a:rPr lang="fr-CH" sz="2000" b="0" dirty="0" smtClean="0"/>
              <a:t>du </a:t>
            </a:r>
            <a:r>
              <a:rPr lang="fr-CH" sz="2000" b="0" dirty="0" smtClean="0"/>
              <a:t>Nord lausannois</a:t>
            </a:r>
            <a:endParaRPr lang="fr-CH" sz="2000" b="0" dirty="0"/>
          </a:p>
        </p:txBody>
      </p:sp>
    </p:spTree>
    <p:extLst>
      <p:ext uri="{BB962C8B-B14F-4D97-AF65-F5344CB8AC3E}">
        <p14:creationId xmlns:p14="http://schemas.microsoft.com/office/powerpoint/2010/main" val="35932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64DB5-D941-4404-8C38-2508E6C4F825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331640" y="670482"/>
            <a:ext cx="584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0" dirty="0" smtClean="0">
                <a:latin typeface="+mj-lt"/>
              </a:rPr>
              <a:t>Construction du réseau – Pôles et desserte et TP </a:t>
            </a:r>
            <a:endParaRPr lang="fr-CH" sz="2000" dirty="0"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2840" y="1236822"/>
            <a:ext cx="408792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65100">
              <a:buFont typeface="Arial" panose="020B0604020202020204" pitchFamily="34" charset="0"/>
              <a:buChar char="•"/>
            </a:pP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Identification des pôles du Nord lausannois sur la base de données socio-économiques </a:t>
            </a:r>
            <a:endParaRPr lang="fr-CH" sz="1400" b="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177800" indent="-165100">
              <a:buFont typeface="Arial" panose="020B0604020202020204" pitchFamily="34" charset="0"/>
              <a:buChar char="•"/>
            </a:pPr>
            <a:endParaRPr lang="fr-CH" sz="14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177800" indent="-165100">
              <a:buFont typeface="Arial" panose="020B0604020202020204" pitchFamily="34" charset="0"/>
              <a:buChar char="•"/>
            </a:pP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Hiérarchisation des pôles en fonction de l’attractivité et du nombre/type de services</a:t>
            </a:r>
          </a:p>
          <a:p>
            <a:pPr marL="177800" indent="-165100">
              <a:buFont typeface="Arial" panose="020B0604020202020204" pitchFamily="34" charset="0"/>
              <a:buChar char="•"/>
            </a:pPr>
            <a:endParaRPr lang="fr-CH" sz="14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177800" indent="-165100">
              <a:buFont typeface="Arial" panose="020B0604020202020204" pitchFamily="34" charset="0"/>
              <a:buChar char="•"/>
            </a:pP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Définition des lignes de désir entre pôles et affectation d’un niveau hiérarchique relatif au pôle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CH" sz="16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1" y="3429000"/>
            <a:ext cx="4396329" cy="290780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18" y="3429000"/>
            <a:ext cx="4313386" cy="284542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929709" y="1277612"/>
            <a:ext cx="417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65100">
              <a:buFont typeface="Arial" panose="020B0604020202020204" pitchFamily="34" charset="0"/>
              <a:buChar char="•"/>
            </a:pP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Logique de rabattement </a:t>
            </a: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sym typeface="Wingdings" panose="05000000000000000000" pitchFamily="2" charset="2"/>
              </a:rPr>
              <a:t> enjeux majeurs au Nord du périmètre </a:t>
            </a:r>
            <a:endParaRPr lang="fr-CH" sz="14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CH" sz="16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9552" y="26064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0" dirty="0" smtClean="0"/>
              <a:t>4</a:t>
            </a:r>
            <a:r>
              <a:rPr lang="fr-CH" sz="2000" b="0" dirty="0"/>
              <a:t>. « Stratégie </a:t>
            </a:r>
            <a:r>
              <a:rPr lang="fr-CH" sz="2000" b="0" dirty="0" smtClean="0"/>
              <a:t>Vélo » </a:t>
            </a:r>
            <a:r>
              <a:rPr lang="fr-CH" sz="2000" b="0" dirty="0"/>
              <a:t>du Nord lausannois</a:t>
            </a:r>
            <a:endParaRPr lang="fr-CH" sz="2000" b="0" dirty="0"/>
          </a:p>
        </p:txBody>
      </p:sp>
    </p:spTree>
    <p:extLst>
      <p:ext uri="{BB962C8B-B14F-4D97-AF65-F5344CB8AC3E}">
        <p14:creationId xmlns:p14="http://schemas.microsoft.com/office/powerpoint/2010/main" val="35327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64DB5-D941-4404-8C38-2508E6C4F825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836712"/>
            <a:ext cx="3659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Le réseau régional – état 2030</a:t>
            </a:r>
            <a:endParaRPr lang="fr-CH" sz="200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39946"/>
            <a:ext cx="6494465" cy="37732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16009" y="4990390"/>
            <a:ext cx="839249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Le réseau intermédiaire est constitué par les axes de degré 1 (noir), dont 5 axes jugés prioritaires: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H" sz="1400" b="0" dirty="0" err="1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Cheseaux</a:t>
            </a: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 – Prilly via Romanel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H" sz="1400" b="0" dirty="0" err="1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Cheseaux</a:t>
            </a:r>
            <a:r>
              <a:rPr lang="fr-CH" sz="14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 </a:t>
            </a: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– Lausanne via route de la </a:t>
            </a:r>
            <a:r>
              <a:rPr lang="fr-CH" sz="1400" b="0" dirty="0" err="1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Blécherette</a:t>
            </a:r>
            <a:endParaRPr lang="fr-CH" sz="14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CH" sz="1400" b="0" dirty="0" err="1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Cheseaux</a:t>
            </a: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 – zone industrielle du Châtelard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H" sz="1400" b="0" dirty="0" err="1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Cugy</a:t>
            </a: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 – Lausanne via Le Mont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Liaison tangentielle </a:t>
            </a:r>
            <a:r>
              <a:rPr lang="fr-CH" sz="1400" b="0" dirty="0" err="1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Cossonay</a:t>
            </a: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 – </a:t>
            </a:r>
            <a:r>
              <a:rPr lang="fr-CH" sz="1400" b="0" dirty="0" err="1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Cheseaux</a:t>
            </a: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 – </a:t>
            </a:r>
            <a:r>
              <a:rPr lang="fr-CH" sz="1400" b="0" dirty="0" err="1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Cugy</a:t>
            </a: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 – Froideville</a:t>
            </a:r>
            <a:r>
              <a:rPr lang="fr-CH" sz="1200" b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endParaRPr lang="fr-CH" sz="1600" b="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CH" sz="16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9552" y="26064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0" dirty="0" smtClean="0"/>
              <a:t>4</a:t>
            </a:r>
            <a:r>
              <a:rPr lang="fr-CH" sz="2000" b="0" dirty="0"/>
              <a:t>. « Stratégie </a:t>
            </a:r>
            <a:r>
              <a:rPr lang="fr-CH" sz="2000" b="0" dirty="0" smtClean="0"/>
              <a:t>Vélo » </a:t>
            </a:r>
            <a:r>
              <a:rPr lang="fr-CH" sz="2000" b="0" dirty="0"/>
              <a:t>du Nord lausannois</a:t>
            </a:r>
            <a:endParaRPr lang="fr-CH" sz="2000" b="0" dirty="0"/>
          </a:p>
        </p:txBody>
      </p:sp>
    </p:spTree>
    <p:extLst>
      <p:ext uri="{BB962C8B-B14F-4D97-AF65-F5344CB8AC3E}">
        <p14:creationId xmlns:p14="http://schemas.microsoft.com/office/powerpoint/2010/main" val="28200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64DB5-D941-4404-8C38-2508E6C4F825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908720"/>
            <a:ext cx="3260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Cycloconformité des axes  </a:t>
            </a:r>
            <a:endParaRPr lang="fr-CH" sz="200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908719"/>
            <a:ext cx="839249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16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endParaRPr lang="fr-CH" sz="1600" b="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r>
              <a:rPr lang="fr-CH" sz="16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Un </a:t>
            </a:r>
            <a:r>
              <a:rPr lang="fr-CH" sz="16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axe est dit cycloconforme s’il est attractif pour la pratique du vélo. Facteurs considérés </a:t>
            </a: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:</a:t>
            </a:r>
          </a:p>
          <a:p>
            <a:endParaRPr lang="fr-CH" sz="14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533400" lvl="1" indent="-342900">
              <a:buFont typeface="+mj-lt"/>
              <a:buAutoNum type="arabicPeriod"/>
            </a:pP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Charges trafic </a:t>
            </a:r>
          </a:p>
          <a:p>
            <a:pPr marL="533400" lvl="1" indent="-342900">
              <a:buFont typeface="+mj-lt"/>
              <a:buAutoNum type="arabicPeriod"/>
            </a:pP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Limitation vitesses</a:t>
            </a:r>
          </a:p>
          <a:p>
            <a:pPr marL="533400" lvl="1" indent="-342900">
              <a:buFont typeface="+mj-lt"/>
              <a:buAutoNum type="arabicPeriod"/>
            </a:pP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Largeur des routes </a:t>
            </a:r>
          </a:p>
          <a:p>
            <a:pPr marL="533400" lvl="1" indent="-342900">
              <a:buFont typeface="+mj-lt"/>
              <a:buAutoNum type="arabicPeriod"/>
            </a:pP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Topographie</a:t>
            </a:r>
          </a:p>
          <a:p>
            <a:pPr marL="533400" lvl="1" indent="-342900">
              <a:buFont typeface="+mj-lt"/>
              <a:buAutoNum type="arabicPeriod"/>
            </a:pP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Visibilité (sinuosité) </a:t>
            </a:r>
          </a:p>
          <a:p>
            <a:pPr marL="533400" lvl="1" indent="-342900">
              <a:buFont typeface="+mj-lt"/>
              <a:buAutoNum type="arabicPeriod"/>
            </a:pP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Accidentologie</a:t>
            </a:r>
          </a:p>
          <a:p>
            <a:pPr marL="533400" lvl="1" indent="-342900">
              <a:buFont typeface="+mj-lt"/>
              <a:buAutoNum type="arabicPeriod"/>
            </a:pP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Revêtement </a:t>
            </a:r>
          </a:p>
          <a:p>
            <a:pPr marL="800100" lvl="1" indent="-342900">
              <a:buFont typeface="+mj-lt"/>
              <a:buAutoNum type="arabicPeriod"/>
            </a:pPr>
            <a:endParaRPr lang="fr-CH" sz="1400" b="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endParaRPr lang="fr-CH" sz="14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endParaRPr lang="fr-CH" sz="1400" b="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endParaRPr lang="fr-CH" sz="14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endParaRPr lang="fr-CH" sz="1400" b="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endParaRPr lang="fr-CH" sz="14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endParaRPr lang="fr-CH" sz="14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endParaRPr lang="fr-CH" sz="1400" b="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endParaRPr lang="fr-CH" sz="1400" b="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1"/>
            <a:endParaRPr lang="fr-CH" sz="14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fr-CH" sz="16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Un tronçon du réseau est dit </a:t>
            </a:r>
            <a:r>
              <a:rPr lang="fr-CH" sz="16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cycloconforme </a:t>
            </a:r>
            <a:r>
              <a:rPr lang="fr-CH" sz="16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si:</a:t>
            </a:r>
          </a:p>
          <a:p>
            <a:pPr marL="533400" lvl="1" indent="-342900">
              <a:buFont typeface="+mj-lt"/>
              <a:buAutoNum type="arabicPeriod"/>
            </a:pP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Hors localité : charges de trafic inférieures à 3’000 v/j et revêtement en dur</a:t>
            </a:r>
          </a:p>
          <a:p>
            <a:pPr marL="533400" lvl="1" indent="-342900">
              <a:buFont typeface="+mj-lt"/>
              <a:buAutoNum type="arabicPeriod"/>
            </a:pP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En localité : charges de trafic inférieures à 5’000 v/j</a:t>
            </a:r>
          </a:p>
          <a:p>
            <a:pPr marL="342900" indent="-342900">
              <a:buFont typeface="+mj-lt"/>
              <a:buAutoNum type="arabicPeriod"/>
            </a:pPr>
            <a:endParaRPr lang="fr-CH" sz="1400" b="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CH" sz="16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60" y="1916832"/>
            <a:ext cx="6031610" cy="35283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9552" y="26064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0" dirty="0" smtClean="0"/>
              <a:t>4</a:t>
            </a:r>
            <a:r>
              <a:rPr lang="fr-CH" sz="2000" b="0" dirty="0"/>
              <a:t>. « Stratégie </a:t>
            </a:r>
            <a:r>
              <a:rPr lang="fr-CH" sz="2000" b="0" dirty="0" smtClean="0"/>
              <a:t>Vélo » du </a:t>
            </a:r>
            <a:r>
              <a:rPr lang="fr-CH" sz="2000" b="0" dirty="0"/>
              <a:t>Nord lausannois</a:t>
            </a:r>
            <a:endParaRPr lang="fr-CH" sz="2000" b="0" dirty="0"/>
          </a:p>
        </p:txBody>
      </p:sp>
    </p:spTree>
    <p:extLst>
      <p:ext uri="{BB962C8B-B14F-4D97-AF65-F5344CB8AC3E}">
        <p14:creationId xmlns:p14="http://schemas.microsoft.com/office/powerpoint/2010/main" val="33699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64DB5-D941-4404-8C38-2508E6C4F825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84074" y="663079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Mesures</a:t>
            </a:r>
            <a:r>
              <a:rPr lang="fr-CH" b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</a:t>
            </a:r>
            <a:endParaRPr lang="fr-CH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51079"/>
            <a:ext cx="7635545" cy="443816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75570" y="5562905"/>
            <a:ext cx="4860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60 mesures proposées: </a:t>
            </a:r>
          </a:p>
          <a:p>
            <a:pPr marL="533400" lvl="1" indent="-342900">
              <a:buFont typeface="Courier New" panose="02070309020205020404" pitchFamily="49" charset="0"/>
              <a:buChar char="o"/>
            </a:pP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42 linéaires – aménagement de tronçon – </a:t>
            </a:r>
          </a:p>
          <a:p>
            <a:pPr marL="533400" lvl="1" indent="-342900">
              <a:buFont typeface="Courier New" panose="02070309020205020404" pitchFamily="49" charset="0"/>
              <a:buChar char="o"/>
            </a:pPr>
            <a:r>
              <a:rPr lang="fr-CH" sz="14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18 ponctuelles – aménagement de carrefour –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CH" sz="16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9552" y="26064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0" dirty="0" smtClean="0"/>
              <a:t>4</a:t>
            </a:r>
            <a:r>
              <a:rPr lang="fr-CH" sz="2000" b="0" dirty="0"/>
              <a:t>. « Stratégie </a:t>
            </a:r>
            <a:r>
              <a:rPr lang="fr-CH" sz="2000" b="0" dirty="0" smtClean="0"/>
              <a:t>Vélo » </a:t>
            </a:r>
            <a:r>
              <a:rPr lang="fr-CH" sz="2000" b="0" dirty="0"/>
              <a:t>du Nord lausannois</a:t>
            </a:r>
            <a:endParaRPr lang="fr-CH" sz="2000" b="0" dirty="0"/>
          </a:p>
        </p:txBody>
      </p:sp>
    </p:spTree>
    <p:extLst>
      <p:ext uri="{BB962C8B-B14F-4D97-AF65-F5344CB8AC3E}">
        <p14:creationId xmlns:p14="http://schemas.microsoft.com/office/powerpoint/2010/main" val="38823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64DB5-D941-4404-8C38-2508E6C4F825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764704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Conclusion</a:t>
            </a:r>
            <a:endParaRPr lang="fr-CH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1340768"/>
            <a:ext cx="839249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Stratégie et mesures ambitieuses afin de créer un réseau fonctionnel, attractif et de qualité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000" b="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Compte tenu du développement du Nord lausannois, la promotion des modes doux doit être une priorité 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000" b="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Autres enjeux afin de développer la MD dans le Nord </a:t>
            </a:r>
            <a:r>
              <a:rPr lang="fr-CH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lausannois :</a:t>
            </a:r>
            <a:endParaRPr lang="fr-CH" sz="20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0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Stationnement vélos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Jalonnement du réseau cyclable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Itinéraires de loisir ou pour le tourisme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Opportunité éventuelle d’un réseau de VLS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Déplacements piétons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fr-CH" sz="20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fr-CH" sz="20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CH" sz="2000" b="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26064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0" dirty="0" smtClean="0"/>
              <a:t>4</a:t>
            </a:r>
            <a:r>
              <a:rPr lang="fr-CH" sz="2000" b="0" dirty="0"/>
              <a:t>. « Stratégie </a:t>
            </a:r>
            <a:r>
              <a:rPr lang="fr-CH" sz="2000" b="0" dirty="0" smtClean="0"/>
              <a:t>Vélo » du </a:t>
            </a:r>
            <a:r>
              <a:rPr lang="fr-CH" sz="2000" b="0" dirty="0"/>
              <a:t>Nord lausannois</a:t>
            </a:r>
            <a:endParaRPr lang="fr-CH" sz="2000" b="0" dirty="0"/>
          </a:p>
        </p:txBody>
      </p:sp>
    </p:spTree>
    <p:extLst>
      <p:ext uri="{BB962C8B-B14F-4D97-AF65-F5344CB8AC3E}">
        <p14:creationId xmlns:p14="http://schemas.microsoft.com/office/powerpoint/2010/main" val="34870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7388225" y="357188"/>
          <a:ext cx="16843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63" r:id="rId3" imgW="7621064" imgH="1905266" progId="">
                  <p:embed/>
                </p:oleObj>
              </mc:Choice>
              <mc:Fallback>
                <p:oleObj r:id="rId3" imgW="7621064" imgH="19052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57188"/>
                        <a:ext cx="1684338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6788" y="6215063"/>
            <a:ext cx="8667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9721" y="1001821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</a:rPr>
              <a:t>Présentation </a:t>
            </a:r>
            <a:r>
              <a:rPr lang="fr-CH" sz="2000" b="0" dirty="0">
                <a:solidFill>
                  <a:schemeClr val="bg1">
                    <a:lumMod val="50000"/>
                  </a:schemeClr>
                </a:solidFill>
              </a:rPr>
              <a:t>générale du </a:t>
            </a: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</a:rPr>
              <a:t>Guide</a:t>
            </a:r>
            <a:endParaRPr lang="fr-CH" sz="2000" b="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9164" y="1409720"/>
            <a:ext cx="85324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CH" sz="1800" b="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</a:rPr>
              <a:t>Objectif du Guide: fournir un outil efficace afin de cadrer l’urbanisation dans les milieux agricoles </a:t>
            </a: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collaboration entre acteurs de l’aménagement du territoire et acteurs des milieux agricoles </a:t>
            </a:r>
          </a:p>
          <a:p>
            <a:endParaRPr lang="fr-CH" sz="2000" b="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Destiné prioritairement aux professionnels de l’urbanisme publics et privés</a:t>
            </a:r>
          </a:p>
          <a:p>
            <a:endParaRPr lang="fr-CH" sz="2000" b="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</a:rPr>
              <a:t>Composition: partie introductive et questionnaire (partie pratique) </a:t>
            </a:r>
          </a:p>
          <a:p>
            <a:endParaRPr lang="fr-CH" sz="20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Important:</a:t>
            </a: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</a:rPr>
              <a:t> outil à usage volontaire, non-opposable aux tiers et non-requis dans les procédures de mise à l’enquête publique. Cependant, son utilisation est recommandée afin de poser les bonnes questions au bon moment </a:t>
            </a:r>
            <a:endParaRPr lang="fr-CH" sz="16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H" sz="1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404664"/>
            <a:ext cx="7326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H" sz="2000" b="0" dirty="0" smtClean="0"/>
              <a:t>5. </a:t>
            </a:r>
            <a:r>
              <a:rPr lang="fr-CH" sz="2000" b="0" dirty="0"/>
              <a:t>« Guide urbanisation et agriculture » du Nord lausannois </a:t>
            </a:r>
          </a:p>
        </p:txBody>
      </p:sp>
    </p:spTree>
    <p:extLst>
      <p:ext uri="{BB962C8B-B14F-4D97-AF65-F5344CB8AC3E}">
        <p14:creationId xmlns:p14="http://schemas.microsoft.com/office/powerpoint/2010/main" val="2324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7388225" y="357188"/>
          <a:ext cx="16843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87" r:id="rId3" imgW="7621064" imgH="1905266" progId="">
                  <p:embed/>
                </p:oleObj>
              </mc:Choice>
              <mc:Fallback>
                <p:oleObj r:id="rId3" imgW="7621064" imgH="19052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57188"/>
                        <a:ext cx="1684338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6788" y="6215063"/>
            <a:ext cx="8667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5529" y="886475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</a:rPr>
              <a:t>Enjeux</a:t>
            </a:r>
            <a:endParaRPr lang="fr-CH" sz="2000" b="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1303595"/>
            <a:ext cx="85324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</a:rPr>
              <a:t>Nord lausannois </a:t>
            </a:r>
            <a:r>
              <a:rPr lang="fr-CH" sz="1600" b="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endParaRPr lang="fr-CH" sz="14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14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800" b="0" dirty="0">
                <a:solidFill>
                  <a:schemeClr val="bg1">
                    <a:lumMod val="50000"/>
                  </a:schemeClr>
                </a:solidFill>
              </a:rPr>
              <a:t>Défi: </a:t>
            </a:r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</a:rPr>
              <a:t>les communes </a:t>
            </a:r>
            <a:r>
              <a:rPr lang="fr-CH" sz="1800" b="0" dirty="0">
                <a:solidFill>
                  <a:schemeClr val="bg1">
                    <a:lumMod val="50000"/>
                  </a:schemeClr>
                </a:solidFill>
              </a:rPr>
              <a:t>du Nord lausannois doivent mettre en place une transition entre ville et </a:t>
            </a:r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</a:rPr>
              <a:t>campagne</a:t>
            </a:r>
          </a:p>
          <a:p>
            <a:pPr lvl="1"/>
            <a:r>
              <a:rPr lang="fr-CH" sz="10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CH" sz="1000" b="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</a:rPr>
              <a:t>2’500 hectares (2013) d’exploitations agricoles, soit 50% de la surface totale du périmètre</a:t>
            </a:r>
            <a:r>
              <a:rPr lang="fr-CH" sz="16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CH" sz="10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CH" sz="10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</a:rPr>
              <a:t>L’agriculture structure l’espace du Nord lausannois</a:t>
            </a:r>
            <a:r>
              <a:rPr lang="fr-CH" sz="16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CH" sz="14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CH" sz="14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</a:rPr>
              <a:t>Guide </a:t>
            </a:r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</a:rPr>
              <a:t> 4 défis à relever </a:t>
            </a:r>
            <a:r>
              <a:rPr lang="fr-CH" sz="1600" b="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fr-CH" sz="10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1000" b="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800" b="0" dirty="0">
                <a:solidFill>
                  <a:schemeClr val="bg1">
                    <a:lumMod val="50000"/>
                  </a:schemeClr>
                </a:solidFill>
              </a:rPr>
              <a:t>Préserver les terres agricoles</a:t>
            </a:r>
            <a:r>
              <a:rPr lang="fr-CH" sz="16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CH" sz="1000" b="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endParaRPr lang="fr-CH" sz="1000" b="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800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Maintenir la viabilité et le potentiel de développement des exploitations </a:t>
            </a:r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agricoles</a:t>
            </a:r>
            <a:endParaRPr lang="fr-CH" sz="1800" b="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CH" sz="1000" b="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800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Encourager une cohabitation </a:t>
            </a:r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harmonieuse</a:t>
            </a:r>
            <a:endParaRPr lang="fr-CH" sz="1800" b="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CH" sz="1000" b="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800" b="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Créer des synergies entre paysages agricoles et développement </a:t>
            </a:r>
            <a:r>
              <a:rPr lang="fr-CH" sz="1800" b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urbain</a:t>
            </a:r>
            <a:endParaRPr lang="fr-CH" sz="1800" b="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16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CH" sz="1600" b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404664"/>
            <a:ext cx="7326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H" sz="2000" b="0" dirty="0" smtClean="0"/>
              <a:t>5. </a:t>
            </a:r>
            <a:r>
              <a:rPr lang="fr-CH" sz="2000" b="0" dirty="0"/>
              <a:t>« Guide urbanisation et agriculture » du Nord lausannois </a:t>
            </a:r>
          </a:p>
        </p:txBody>
      </p:sp>
    </p:spTree>
    <p:extLst>
      <p:ext uri="{BB962C8B-B14F-4D97-AF65-F5344CB8AC3E}">
        <p14:creationId xmlns:p14="http://schemas.microsoft.com/office/powerpoint/2010/main" val="4561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18058"/>
          </a:xfrm>
        </p:spPr>
        <p:txBody>
          <a:bodyPr/>
          <a:lstStyle/>
          <a:p>
            <a:pPr algn="l"/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4 défis, 1 questionnaire et des étapes de projet</a:t>
            </a:r>
            <a:endParaRPr lang="fr-CH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64DB5-D941-4404-8C38-2508E6C4F825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388225" y="357188"/>
          <a:ext cx="16843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511" r:id="rId3" imgW="7621064" imgH="1905266" progId="">
                  <p:embed/>
                </p:oleObj>
              </mc:Choice>
              <mc:Fallback>
                <p:oleObj r:id="rId3" imgW="7621064" imgH="19052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57188"/>
                        <a:ext cx="1684338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6788" y="6215063"/>
            <a:ext cx="8667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836397" cy="48255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4154477" cy="46582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544" y="404664"/>
            <a:ext cx="7326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H" sz="2000" b="0" dirty="0" smtClean="0"/>
              <a:t>5. </a:t>
            </a:r>
            <a:r>
              <a:rPr lang="fr-CH" sz="2000" b="0" dirty="0"/>
              <a:t>« Guide urbanisation et agriculture » du Nord lausannois </a:t>
            </a:r>
          </a:p>
        </p:txBody>
      </p:sp>
    </p:spTree>
    <p:extLst>
      <p:ext uri="{BB962C8B-B14F-4D97-AF65-F5344CB8AC3E}">
        <p14:creationId xmlns:p14="http://schemas.microsoft.com/office/powerpoint/2010/main" val="34810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re 1"/>
          <p:cNvSpPr>
            <a:spLocks noGrp="1"/>
          </p:cNvSpPr>
          <p:nvPr>
            <p:ph type="title"/>
          </p:nvPr>
        </p:nvSpPr>
        <p:spPr bwMode="auto">
          <a:xfrm>
            <a:off x="539552" y="476672"/>
            <a:ext cx="6840760" cy="85496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CH" sz="2800" dirty="0" smtClean="0">
                <a:latin typeface="Helvetica" pitchFamily="34" charset="0"/>
              </a:rPr>
              <a:t>Ordre du jour</a:t>
            </a:r>
            <a:endParaRPr lang="fr-FR" sz="2800" dirty="0" smtClean="0">
              <a:latin typeface="Helvetica" pitchFamily="34" charset="0"/>
            </a:endParaRP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7388225" y="357188"/>
          <a:ext cx="16843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" r:id="rId4" imgW="7621064" imgH="1905266" progId="">
                  <p:embed/>
                </p:oleObj>
              </mc:Choice>
              <mc:Fallback>
                <p:oleObj r:id="rId4" imgW="7621064" imgH="1905266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57188"/>
                        <a:ext cx="1684338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6788" y="6215063"/>
            <a:ext cx="8667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ZoneTexte 7"/>
          <p:cNvSpPr txBox="1">
            <a:spLocks noChangeArrowheads="1"/>
          </p:cNvSpPr>
          <p:nvPr/>
        </p:nvSpPr>
        <p:spPr bwMode="auto">
          <a:xfrm>
            <a:off x="857250" y="1285875"/>
            <a:ext cx="78581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endParaRPr lang="fr-FR" sz="1100" dirty="0"/>
          </a:p>
        </p:txBody>
      </p:sp>
      <p:sp>
        <p:nvSpPr>
          <p:cNvPr id="11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572500" y="6462713"/>
            <a:ext cx="457200" cy="395287"/>
          </a:xfrm>
        </p:spPr>
        <p:txBody>
          <a:bodyPr/>
          <a:lstStyle/>
          <a:p>
            <a:pPr>
              <a:defRPr/>
            </a:pPr>
            <a:fld id="{A7BEFEFF-3E60-403A-96AC-1A1BAD23D0B4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1412776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/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1. </a:t>
            </a: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Le </a:t>
            </a:r>
            <a:r>
              <a:rPr lang="fr-CH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SDNL, qu’est-ce que c’est ? Territoire, gouvernance, objets d’étude </a:t>
            </a:r>
            <a:endParaRPr lang="fr-CH" sz="20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lvl="0"/>
            <a:endParaRPr lang="fr-CH" sz="2000" b="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lvl="0"/>
            <a:r>
              <a:rPr lang="fr-CH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2</a:t>
            </a: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. </a:t>
            </a: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Le </a:t>
            </a:r>
            <a:r>
              <a:rPr lang="fr-CH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PALM, qu’est-ce que c’est ? Intégration du SDNL dans le PALM </a:t>
            </a:r>
            <a:endParaRPr lang="fr-CH" sz="20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lvl="0"/>
            <a:endParaRPr lang="fr-CH" sz="2000" b="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lvl="0"/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3. </a:t>
            </a: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Accessibilité  « multimodale </a:t>
            </a: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»</a:t>
            </a:r>
            <a:endParaRPr lang="fr-CH" sz="20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lvl="0"/>
            <a:endParaRPr lang="fr-CH" sz="2000" b="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lvl="0"/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4. </a:t>
            </a: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«</a:t>
            </a:r>
            <a:r>
              <a:rPr lang="fr-CH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 Stratégie </a:t>
            </a: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Vélo</a:t>
            </a:r>
            <a:r>
              <a:rPr lang="fr-CH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 » du Nord </a:t>
            </a: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lausannois</a:t>
            </a:r>
          </a:p>
          <a:p>
            <a:pPr lvl="0"/>
            <a:endParaRPr lang="fr-CH" sz="2000" b="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lvl="0"/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5. </a:t>
            </a: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«</a:t>
            </a:r>
            <a:r>
              <a:rPr lang="fr-CH" sz="2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 Guide urbanisation et agriculture » du Nord lausannois </a:t>
            </a:r>
            <a:endParaRPr lang="fr-CH" sz="20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lvl="0"/>
            <a:endParaRPr lang="fr-CH" sz="2000" b="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lvl="0"/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6. Questions ?</a:t>
            </a:r>
          </a:p>
          <a:p>
            <a:pPr lvl="0"/>
            <a:endParaRPr lang="fr-CH" sz="2000" b="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5770984" cy="418058"/>
          </a:xfrm>
        </p:spPr>
        <p:txBody>
          <a:bodyPr/>
          <a:lstStyle/>
          <a:p>
            <a:pPr algn="l"/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Des réponses concrètes</a:t>
            </a:r>
            <a:endParaRPr lang="fr-CH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64DB5-D941-4404-8C38-2508E6C4F825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388225" y="357188"/>
          <a:ext cx="16843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35" r:id="rId3" imgW="7621064" imgH="1905266" progId="">
                  <p:embed/>
                </p:oleObj>
              </mc:Choice>
              <mc:Fallback>
                <p:oleObj r:id="rId3" imgW="7621064" imgH="19052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57188"/>
                        <a:ext cx="1684338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6788" y="6215063"/>
            <a:ext cx="8667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08720"/>
            <a:ext cx="4104456" cy="52345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544" y="404664"/>
            <a:ext cx="7326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H" sz="2000" b="0" dirty="0" smtClean="0"/>
              <a:t>5. </a:t>
            </a:r>
            <a:r>
              <a:rPr lang="fr-CH" sz="2000" b="0" dirty="0"/>
              <a:t>« Guide urbanisation et agriculture » du Nord lausannois </a:t>
            </a:r>
          </a:p>
        </p:txBody>
      </p:sp>
    </p:spTree>
    <p:extLst>
      <p:ext uri="{BB962C8B-B14F-4D97-AF65-F5344CB8AC3E}">
        <p14:creationId xmlns:p14="http://schemas.microsoft.com/office/powerpoint/2010/main" val="12094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7388225" y="357188"/>
          <a:ext cx="16843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10" r:id="rId3" imgW="7621064" imgH="1905266" progId="">
                  <p:embed/>
                </p:oleObj>
              </mc:Choice>
              <mc:Fallback>
                <p:oleObj r:id="rId3" imgW="7621064" imgH="19052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57188"/>
                        <a:ext cx="1684338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572500" y="6462713"/>
            <a:ext cx="457200" cy="395287"/>
          </a:xfrm>
        </p:spPr>
        <p:txBody>
          <a:bodyPr/>
          <a:lstStyle/>
          <a:p>
            <a:pPr>
              <a:defRPr/>
            </a:pPr>
            <a:fld id="{A7BEFEFF-3E60-403A-96AC-1A1BAD23D0B4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6788" y="6215063"/>
            <a:ext cx="8667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99592" y="1196752"/>
            <a:ext cx="6318448" cy="376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fr-CH" sz="36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</a:rPr>
              <a:t>Merci de votre attention !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fr-CH" sz="3600" b="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fr-CH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</a:rPr>
              <a:t>Et rendez-vous sur :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fr-CH" sz="3600" b="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fr-CH" sz="5400" b="0" dirty="0" smtClean="0">
                <a:solidFill>
                  <a:srgbClr val="0070C0"/>
                </a:solidFill>
                <a:latin typeface="Helvetica" pitchFamily="34" charset="0"/>
              </a:rPr>
              <a:t>www.sdnl.ch</a:t>
            </a:r>
            <a:endParaRPr lang="fr-CH" sz="5400" b="0" dirty="0">
              <a:solidFill>
                <a:srgbClr val="0070C0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7388225" y="357188"/>
          <a:ext cx="16843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86" r:id="rId3" imgW="7621064" imgH="1905266" progId="">
                  <p:embed/>
                </p:oleObj>
              </mc:Choice>
              <mc:Fallback>
                <p:oleObj r:id="rId3" imgW="7621064" imgH="19052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57188"/>
                        <a:ext cx="1684338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572500" y="6462713"/>
            <a:ext cx="457200" cy="395287"/>
          </a:xfrm>
        </p:spPr>
        <p:txBody>
          <a:bodyPr/>
          <a:lstStyle/>
          <a:p>
            <a:pPr>
              <a:defRPr/>
            </a:pPr>
            <a:fld id="{A7BEFEFF-3E60-403A-96AC-1A1BAD23D0B4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6788" y="6215063"/>
            <a:ext cx="8667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67544" y="476672"/>
            <a:ext cx="64087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0" dirty="0" smtClean="0"/>
              <a:t>6. </a:t>
            </a:r>
            <a:r>
              <a:rPr lang="fr-CH" sz="2000" b="0" dirty="0" smtClean="0"/>
              <a:t>Questions </a:t>
            </a:r>
            <a:r>
              <a:rPr lang="fr-CH" sz="2000" b="0" dirty="0" smtClean="0"/>
              <a:t>?</a:t>
            </a:r>
            <a:endParaRPr lang="fr-CH" sz="2000" b="0" dirty="0" smtClean="0"/>
          </a:p>
          <a:p>
            <a:r>
              <a:rPr lang="fr-CH" sz="2800" b="0" dirty="0"/>
              <a:t>	</a:t>
            </a:r>
            <a:endParaRPr lang="fr-CH" sz="2800" b="0" dirty="0" smtClean="0"/>
          </a:p>
          <a:p>
            <a:r>
              <a:rPr lang="fr-CH" sz="2800" b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271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7388225" y="357188"/>
          <a:ext cx="16843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23" r:id="rId4" imgW="7621064" imgH="1905266" progId="">
                  <p:embed/>
                </p:oleObj>
              </mc:Choice>
              <mc:Fallback>
                <p:oleObj r:id="rId4" imgW="7621064" imgH="19052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57188"/>
                        <a:ext cx="1684338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51520" y="620688"/>
            <a:ext cx="7416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dirty="0"/>
          </a:p>
        </p:txBody>
      </p:sp>
      <p:sp>
        <p:nvSpPr>
          <p:cNvPr id="11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572500" y="6462713"/>
            <a:ext cx="457200" cy="395287"/>
          </a:xfrm>
        </p:spPr>
        <p:txBody>
          <a:bodyPr/>
          <a:lstStyle/>
          <a:p>
            <a:pPr>
              <a:defRPr/>
            </a:pPr>
            <a:fld id="{A7BEFEFF-3E60-403A-96AC-1A1BAD23D0B4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33265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0" indent="-268288"/>
            <a:r>
              <a:rPr lang="fr-CH" sz="2000" b="0" dirty="0" smtClean="0"/>
              <a:t>1. </a:t>
            </a:r>
            <a:r>
              <a:rPr lang="fr-CH" sz="2000" b="0" dirty="0"/>
              <a:t>Le SDNL, qu’est-ce que c’est ? Territoire, gouvernance, objets d’étude </a:t>
            </a:r>
          </a:p>
        </p:txBody>
      </p:sp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6788" y="6215063"/>
            <a:ext cx="8667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3" descr="C:\Users\stagiaire.sdnl\Desktop\sdn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92888" cy="515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7388225" y="357188"/>
          <a:ext cx="16843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71" r:id="rId4" imgW="7621064" imgH="1905266" progId="">
                  <p:embed/>
                </p:oleObj>
              </mc:Choice>
              <mc:Fallback>
                <p:oleObj r:id="rId4" imgW="7621064" imgH="19052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57188"/>
                        <a:ext cx="1684338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51520" y="620688"/>
            <a:ext cx="7416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dirty="0"/>
          </a:p>
        </p:txBody>
      </p:sp>
      <p:sp>
        <p:nvSpPr>
          <p:cNvPr id="11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572500" y="6462713"/>
            <a:ext cx="457200" cy="395287"/>
          </a:xfrm>
        </p:spPr>
        <p:txBody>
          <a:bodyPr/>
          <a:lstStyle/>
          <a:p>
            <a:pPr>
              <a:defRPr/>
            </a:pPr>
            <a:fld id="{A7BEFEFF-3E60-403A-96AC-1A1BAD23D0B4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6788" y="6215063"/>
            <a:ext cx="8667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683568" y="1196752"/>
            <a:ext cx="1800200" cy="6480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1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Helvetica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55576" y="3356992"/>
            <a:ext cx="1440160" cy="7200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1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Helvetic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71800" y="1117193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</a:rPr>
              <a:t>Groupe de pilotage (12 municipaux, représentants de services de l’Etat, représentants des «partenaires»</a:t>
            </a:r>
            <a:endParaRPr lang="fr-CH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5576" y="126876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</a:rPr>
              <a:t>GROPIL</a:t>
            </a:r>
            <a:endParaRPr lang="fr-CH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5576" y="350100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</a:rPr>
              <a:t>CPT</a:t>
            </a:r>
            <a:endParaRPr lang="fr-CH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39142" y="3284984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</a:rPr>
              <a:t>Cellule de pilotage technique: représentants techniques (techniciens et/ou municipaux)</a:t>
            </a:r>
            <a:endParaRPr lang="fr-CH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699792" y="2420888"/>
            <a:ext cx="1800200" cy="6480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1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Helvetica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71800" y="249289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</a:rPr>
              <a:t>Bureau</a:t>
            </a:r>
            <a:endParaRPr lang="fr-CH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644008" y="2492896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</a:rPr>
              <a:t>Organe exécutif (3 membres + CP)</a:t>
            </a:r>
            <a:endParaRPr lang="fr-CH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11560" y="2132856"/>
            <a:ext cx="1872208" cy="10801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1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Helvetica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11560" y="2132856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</a:rPr>
              <a:t>Bureau technique (2.6 ETP)</a:t>
            </a:r>
            <a:endParaRPr lang="fr-CH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70743" name="Picture 23" descr="C:\Users\stagiaire.sdnl\Desktop\4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65104"/>
            <a:ext cx="1215539" cy="173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0744" name="Picture 24" descr="C:\Users\stagiaire.sdnl\Desktop\4ap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93096"/>
            <a:ext cx="1296144" cy="17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0745" name="Picture 25" descr="C:\Users\stagiaire.sdnl\Desktop\c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19080"/>
            <a:ext cx="1368152" cy="18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076056" y="4149080"/>
            <a:ext cx="1296144" cy="19442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39552" y="33265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0" indent="-268288"/>
            <a:r>
              <a:rPr lang="fr-CH" sz="2000" b="0" dirty="0" smtClean="0"/>
              <a:t>1. </a:t>
            </a:r>
            <a:r>
              <a:rPr lang="fr-CH" sz="2000" b="0" dirty="0"/>
              <a:t>Le SDNL, qu’est-ce que c’est ? Territoire, gouvernance, objets d’étude </a:t>
            </a:r>
          </a:p>
        </p:txBody>
      </p:sp>
    </p:spTree>
    <p:extLst>
      <p:ext uri="{BB962C8B-B14F-4D97-AF65-F5344CB8AC3E}">
        <p14:creationId xmlns:p14="http://schemas.microsoft.com/office/powerpoint/2010/main" val="10723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7388225" y="357188"/>
          <a:ext cx="16843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44" r:id="rId4" imgW="7621064" imgH="1905266" progId="">
                  <p:embed/>
                </p:oleObj>
              </mc:Choice>
              <mc:Fallback>
                <p:oleObj r:id="rId4" imgW="7621064" imgH="19052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57188"/>
                        <a:ext cx="1684338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51520" y="620688"/>
            <a:ext cx="7416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dirty="0"/>
          </a:p>
        </p:txBody>
      </p:sp>
      <p:sp>
        <p:nvSpPr>
          <p:cNvPr id="11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572500" y="6462713"/>
            <a:ext cx="457200" cy="395287"/>
          </a:xfrm>
        </p:spPr>
        <p:txBody>
          <a:bodyPr/>
          <a:lstStyle/>
          <a:p>
            <a:pPr>
              <a:defRPr/>
            </a:pPr>
            <a:fld id="{A7BEFEFF-3E60-403A-96AC-1A1BAD23D0B4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694278" name="Picture 6" descr="C:\Users\stagiaire.sdnl\Desktop\C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72808" cy="52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stagiaire.sdnl\Desktop\agridea_meth\le PAL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216" y="1008057"/>
            <a:ext cx="1728192" cy="12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11560" y="332656"/>
            <a:ext cx="6912768" cy="79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H" sz="2000" b="0" dirty="0" smtClean="0"/>
              <a:t>2. </a:t>
            </a:r>
            <a:r>
              <a:rPr lang="fr-CH" sz="2000" b="0" dirty="0"/>
              <a:t>Le PALM, qu’est-ce que c’est ? Intégration du SDNL dans le PALM</a:t>
            </a:r>
            <a:r>
              <a:rPr lang="fr-CH" b="0" dirty="0"/>
              <a:t> </a:t>
            </a:r>
          </a:p>
        </p:txBody>
      </p:sp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76788" y="6215063"/>
            <a:ext cx="8667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05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7388225" y="357188"/>
          <a:ext cx="16843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05" r:id="rId3" imgW="7621064" imgH="1905266" progId="">
                  <p:embed/>
                </p:oleObj>
              </mc:Choice>
              <mc:Fallback>
                <p:oleObj r:id="rId3" imgW="7621064" imgH="19052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57188"/>
                        <a:ext cx="1684338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572500" y="6462713"/>
            <a:ext cx="457200" cy="395287"/>
          </a:xfrm>
        </p:spPr>
        <p:txBody>
          <a:bodyPr/>
          <a:lstStyle/>
          <a:p>
            <a:pPr>
              <a:defRPr/>
            </a:pPr>
            <a:fld id="{A7BEFEFF-3E60-403A-96AC-1A1BAD23D0B4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685141" name="Picture 85" descr="C:\Users\stagiaire.sdnl\Desktop\pdli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45413"/>
            <a:ext cx="3816424" cy="549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51520" y="1124744"/>
            <a:ext cx="5184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</a:rPr>
              <a:t>Le PDL intercommunal «Lausanne-Verna</a:t>
            </a: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</a:rPr>
              <a:t>nd – Romanel-sur-Lausanne»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0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</a:rPr>
              <a:t>Deux </a:t>
            </a: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</a:rPr>
              <a:t>centralités, dont la centralité «nouvelle de Vernand-Camarès»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000" b="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</a:rPr>
              <a:t>Planification de différents types d’habitat qui répondent aux diverses aspirations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000" b="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</a:rPr>
              <a:t>Planification de zones d’activité qui répondent au besoin d’équilibre entre habitants et emplois </a:t>
            </a: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</a:rPr>
              <a:t>(!) ;</a:t>
            </a:r>
            <a:endParaRPr lang="fr-CH" sz="20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000" b="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</a:rPr>
              <a:t>Planification des secteurs dédiés à l’accueil et à la formation ;</a:t>
            </a:r>
            <a:endParaRPr lang="fr-CH" sz="2000" b="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000" b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332656"/>
            <a:ext cx="6912768" cy="79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H" sz="2000" b="0" dirty="0" smtClean="0"/>
              <a:t>2. </a:t>
            </a:r>
            <a:r>
              <a:rPr lang="fr-CH" sz="2000" b="0" dirty="0"/>
              <a:t>Le PALM, qu’est-ce que c’est ? Intégration du SDNL dans le PALM</a:t>
            </a:r>
            <a:r>
              <a:rPr lang="fr-CH" b="0" dirty="0"/>
              <a:t> 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6788" y="6215063"/>
            <a:ext cx="8667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10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7388225" y="357188"/>
          <a:ext cx="16843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43" r:id="rId3" imgW="7621064" imgH="1905266" progId="">
                  <p:embed/>
                </p:oleObj>
              </mc:Choice>
              <mc:Fallback>
                <p:oleObj r:id="rId3" imgW="7621064" imgH="19052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57188"/>
                        <a:ext cx="1684338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572500" y="6462713"/>
            <a:ext cx="457200" cy="395287"/>
          </a:xfrm>
        </p:spPr>
        <p:txBody>
          <a:bodyPr/>
          <a:lstStyle/>
          <a:p>
            <a:pPr>
              <a:defRPr/>
            </a:pPr>
            <a:fld id="{A7BEFEFF-3E60-403A-96AC-1A1BAD23D0B4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6788" y="6215063"/>
            <a:ext cx="8667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11560" y="332656"/>
            <a:ext cx="6912768" cy="79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H" sz="2000" b="0" dirty="0" smtClean="0"/>
              <a:t>2. </a:t>
            </a:r>
            <a:r>
              <a:rPr lang="fr-CH" sz="2000" b="0" dirty="0"/>
              <a:t>Le PALM, qu’est-ce que c’est ? Intégration du SDNL dans le PALM</a:t>
            </a:r>
            <a:r>
              <a:rPr lang="fr-CH" b="0" dirty="0"/>
              <a:t> </a:t>
            </a:r>
          </a:p>
        </p:txBody>
      </p:sp>
      <p:pic>
        <p:nvPicPr>
          <p:cNvPr id="10" name="Picture 3" descr="C:\Users\stagiaire.sdnl\Desktop\C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19" y="3284985"/>
            <a:ext cx="389031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stagiaire.sdnl\Desktop\non e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36" y="1988840"/>
            <a:ext cx="3853571" cy="27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tagiaire.sdnl\Desktop\poupé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69514">
            <a:off x="56994" y="5472695"/>
            <a:ext cx="1103514" cy="7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stagiaire.sdnl\Desktop\poupé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691069" flipH="1">
            <a:off x="7820269" y="980285"/>
            <a:ext cx="1232447" cy="86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 rot="20347634">
            <a:off x="218452" y="4153010"/>
            <a:ext cx="131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0070C0"/>
                </a:solidFill>
              </a:rPr>
              <a:t>80’000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rot="495338">
            <a:off x="7478628" y="2729268"/>
            <a:ext cx="131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0070C0"/>
                </a:solidFill>
              </a:rPr>
              <a:t>PDCn 4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rot="20797236">
            <a:off x="4739076" y="945218"/>
            <a:ext cx="2236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0070C0"/>
                </a:solidFill>
              </a:rPr>
              <a:t>LAT Révisée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617199">
            <a:off x="1148282" y="4672460"/>
            <a:ext cx="1064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0070C0"/>
                </a:solidFill>
              </a:rPr>
              <a:t>1.8%</a:t>
            </a:r>
            <a:endParaRPr lang="fr-CH" dirty="0">
              <a:solidFill>
                <a:srgbClr val="0070C0"/>
              </a:solidFill>
            </a:endParaRPr>
          </a:p>
        </p:txBody>
      </p:sp>
      <p:pic>
        <p:nvPicPr>
          <p:cNvPr id="701442" name="Picture 2" descr="C:\Users\stagiaire.sdnl\Desktop\in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67992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 rot="975326">
            <a:off x="324354" y="5378597"/>
            <a:ext cx="319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0070C0"/>
                </a:solidFill>
              </a:rPr>
              <a:t>Reprogrammation 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 rot="619262">
            <a:off x="6838268" y="1202242"/>
            <a:ext cx="90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0070C0"/>
                </a:solidFill>
              </a:rPr>
              <a:t>2030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 rot="20313790">
            <a:off x="3688893" y="5234923"/>
            <a:ext cx="90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0070C0"/>
                </a:solidFill>
              </a:rPr>
              <a:t>2040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 rot="1442997">
            <a:off x="2389399" y="5000311"/>
            <a:ext cx="90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0070C0"/>
                </a:solidFill>
              </a:rPr>
              <a:t>SDA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 rot="337534">
            <a:off x="8076501" y="1888461"/>
            <a:ext cx="99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0070C0"/>
                </a:solidFill>
              </a:rPr>
              <a:t>PGA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 rot="625031">
            <a:off x="6929655" y="1994386"/>
            <a:ext cx="89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0070C0"/>
                </a:solidFill>
              </a:rPr>
              <a:t>2021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 rot="1264669">
            <a:off x="789347" y="3993303"/>
            <a:ext cx="362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0070C0"/>
                </a:solidFill>
              </a:rPr>
              <a:t>Reconversion de ZIZA</a:t>
            </a:r>
            <a:endParaRPr lang="fr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572500" y="6462713"/>
            <a:ext cx="457200" cy="395287"/>
          </a:xfrm>
        </p:spPr>
        <p:txBody>
          <a:bodyPr/>
          <a:lstStyle/>
          <a:p>
            <a:pPr>
              <a:defRPr/>
            </a:pPr>
            <a:fld id="{A7BEFEFF-3E60-403A-96AC-1A1BAD23D0B4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fr-FR" dirty="0">
              <a:solidFill>
                <a:srgbClr val="000000"/>
              </a:solidFill>
            </a:endParaRPr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000902"/>
              </p:ext>
            </p:extLst>
          </p:nvPr>
        </p:nvGraphicFramePr>
        <p:xfrm>
          <a:off x="7388225" y="357188"/>
          <a:ext cx="16843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916" r:id="rId4" imgW="7621064" imgH="1905266" progId="">
                  <p:embed/>
                </p:oleObj>
              </mc:Choice>
              <mc:Fallback>
                <p:oleObj r:id="rId4" imgW="7621064" imgH="19052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57188"/>
                        <a:ext cx="1684338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6788" y="6215063"/>
            <a:ext cx="8667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C:\Users\stagiaire.sdnl\Desktop\Captu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6" y="779298"/>
            <a:ext cx="8521000" cy="545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39552" y="332656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0" indent="-268288"/>
            <a:r>
              <a:rPr lang="fr-CH" sz="2000" b="0" dirty="0" smtClean="0"/>
              <a:t>3. Accessibilité « multimodale »</a:t>
            </a:r>
            <a:endParaRPr lang="fr-CH" sz="2000" b="0" dirty="0"/>
          </a:p>
        </p:txBody>
      </p:sp>
    </p:spTree>
    <p:extLst>
      <p:ext uri="{BB962C8B-B14F-4D97-AF65-F5344CB8AC3E}">
        <p14:creationId xmlns:p14="http://schemas.microsoft.com/office/powerpoint/2010/main" val="26356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165304"/>
            <a:ext cx="1905000" cy="457200"/>
          </a:xfrm>
        </p:spPr>
        <p:txBody>
          <a:bodyPr/>
          <a:lstStyle/>
          <a:p>
            <a:pPr>
              <a:defRPr/>
            </a:pPr>
            <a:fld id="{AAF64DB5-D941-4404-8C38-2508E6C4F825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788" y="6215063"/>
            <a:ext cx="8667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7388225" y="357188"/>
          <a:ext cx="16843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16" r:id="rId4" imgW="7621064" imgH="1905266" progId="">
                  <p:embed/>
                </p:oleObj>
              </mc:Choice>
              <mc:Fallback>
                <p:oleObj r:id="rId4" imgW="7621064" imgH="19052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57188"/>
                        <a:ext cx="1684338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71993" y="1268760"/>
            <a:ext cx="3831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Objectifs stratégiques de l’étude</a:t>
            </a:r>
            <a:endParaRPr lang="fr-CH" sz="2000" b="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9985" y="1916832"/>
            <a:ext cx="83924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Diagnostic de la situation actuelle en termes de 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b="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Définition de la vision de la MD à l’horizon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b="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Déclinaison de cette vision à une étape intermédiaire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b="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Présentations des mesures nécessaires afin d’appliquer le concept général </a:t>
            </a:r>
            <a:endParaRPr lang="fr-CH" sz="2000" b="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99985" y="4625841"/>
            <a:ext cx="7312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b="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Attention: l’échelle fine n’est pas du ressort de la stratégie régionale mais du ressort des communes </a:t>
            </a:r>
            <a:endParaRPr lang="fr-CH" sz="2000" b="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  <a:p>
            <a:endParaRPr lang="fr-CH" sz="2000" b="0" dirty="0" smtClean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9552" y="436602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0" dirty="0" smtClean="0"/>
              <a:t>4. « Stratégie Vélo » du </a:t>
            </a:r>
            <a:r>
              <a:rPr lang="fr-CH" sz="2000" b="0" dirty="0" smtClean="0"/>
              <a:t>Nord lausannois</a:t>
            </a:r>
            <a:endParaRPr lang="fr-CH" sz="2000" b="0" dirty="0"/>
          </a:p>
        </p:txBody>
      </p:sp>
    </p:spTree>
    <p:extLst>
      <p:ext uri="{BB962C8B-B14F-4D97-AF65-F5344CB8AC3E}">
        <p14:creationId xmlns:p14="http://schemas.microsoft.com/office/powerpoint/2010/main" val="36799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6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6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14791</TotalTime>
  <Words>922</Words>
  <Application>Microsoft Office PowerPoint</Application>
  <PresentationFormat>Affichage à l'écran (4:3)</PresentationFormat>
  <Paragraphs>215</Paragraphs>
  <Slides>22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Nouvelle présentation</vt:lpstr>
      <vt:lpstr>blank</vt:lpstr>
      <vt:lpstr>Présentation PowerPoint</vt:lpstr>
      <vt:lpstr>Ordre du jour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 défis, 1 questionnaire et des étapes de projet</vt:lpstr>
      <vt:lpstr>Des réponses concrètes</vt:lpstr>
      <vt:lpstr>Présentation PowerPoint</vt:lpstr>
      <vt:lpstr>Présentation PowerPoint</vt:lpstr>
    </vt:vector>
  </TitlesOfParts>
  <Company>뿿��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SDNL/LAA</cp:lastModifiedBy>
  <cp:revision>1687</cp:revision>
  <cp:lastPrinted>2017-02-03T12:30:33Z</cp:lastPrinted>
  <dcterms:created xsi:type="dcterms:W3CDTF">2007-01-16T06:45:26Z</dcterms:created>
  <dcterms:modified xsi:type="dcterms:W3CDTF">2017-05-02T16:06:22Z</dcterms:modified>
</cp:coreProperties>
</file>