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57" r:id="rId2"/>
    <p:sldId id="259" r:id="rId3"/>
    <p:sldId id="260" r:id="rId4"/>
    <p:sldId id="261" r:id="rId5"/>
    <p:sldId id="262" r:id="rId6"/>
    <p:sldId id="263" r:id="rId7"/>
    <p:sldId id="264" r:id="rId8"/>
    <p:sldId id="268" r:id="rId9"/>
    <p:sldId id="269" r:id="rId10"/>
    <p:sldId id="270" r:id="rId11"/>
    <p:sldId id="271" r:id="rId12"/>
    <p:sldId id="272" r:id="rId13"/>
    <p:sldId id="273" r:id="rId14"/>
    <p:sldId id="274" r:id="rId15"/>
  </p:sldIdLst>
  <p:sldSz cx="6858000" cy="9144000" type="screen4x3"/>
  <p:notesSz cx="9874250" cy="67246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96" y="-11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279918" cy="336610"/>
          </a:xfrm>
          <a:prstGeom prst="rect">
            <a:avLst/>
          </a:prstGeom>
        </p:spPr>
        <p:txBody>
          <a:bodyPr vert="horz" lIns="90754" tIns="45377" rIns="90754" bIns="45377" rtlCol="0"/>
          <a:lstStyle>
            <a:lvl1pPr algn="l">
              <a:defRPr sz="1200"/>
            </a:lvl1pPr>
          </a:lstStyle>
          <a:p>
            <a:endParaRPr lang="fr-CH"/>
          </a:p>
        </p:txBody>
      </p:sp>
      <p:sp>
        <p:nvSpPr>
          <p:cNvPr id="3" name="Espace réservé de la date 2"/>
          <p:cNvSpPr>
            <a:spLocks noGrp="1"/>
          </p:cNvSpPr>
          <p:nvPr>
            <p:ph type="dt" sz="quarter" idx="1"/>
          </p:nvPr>
        </p:nvSpPr>
        <p:spPr>
          <a:xfrm>
            <a:off x="5592028" y="0"/>
            <a:ext cx="4279918" cy="336610"/>
          </a:xfrm>
          <a:prstGeom prst="rect">
            <a:avLst/>
          </a:prstGeom>
        </p:spPr>
        <p:txBody>
          <a:bodyPr vert="horz" lIns="90754" tIns="45377" rIns="90754" bIns="45377" rtlCol="0"/>
          <a:lstStyle>
            <a:lvl1pPr algn="r">
              <a:defRPr sz="1200"/>
            </a:lvl1pPr>
          </a:lstStyle>
          <a:p>
            <a:fld id="{4D0C1287-DFBC-47F4-94CE-DCE6A9DCF528}" type="datetimeFigureOut">
              <a:rPr lang="fr-CH" smtClean="0"/>
              <a:t>16.05.2018</a:t>
            </a:fld>
            <a:endParaRPr lang="fr-CH"/>
          </a:p>
        </p:txBody>
      </p:sp>
      <p:sp>
        <p:nvSpPr>
          <p:cNvPr id="4" name="Espace réservé du pied de page 3"/>
          <p:cNvSpPr>
            <a:spLocks noGrp="1"/>
          </p:cNvSpPr>
          <p:nvPr>
            <p:ph type="ftr" sz="quarter" idx="2"/>
          </p:nvPr>
        </p:nvSpPr>
        <p:spPr>
          <a:xfrm>
            <a:off x="0" y="6386966"/>
            <a:ext cx="4279918" cy="336609"/>
          </a:xfrm>
          <a:prstGeom prst="rect">
            <a:avLst/>
          </a:prstGeom>
        </p:spPr>
        <p:txBody>
          <a:bodyPr vert="horz" lIns="90754" tIns="45377" rIns="90754" bIns="45377" rtlCol="0" anchor="b"/>
          <a:lstStyle>
            <a:lvl1pPr algn="l">
              <a:defRPr sz="1200"/>
            </a:lvl1pPr>
          </a:lstStyle>
          <a:p>
            <a:endParaRPr lang="fr-CH"/>
          </a:p>
        </p:txBody>
      </p:sp>
      <p:sp>
        <p:nvSpPr>
          <p:cNvPr id="5" name="Espace réservé du numéro de diapositive 4"/>
          <p:cNvSpPr>
            <a:spLocks noGrp="1"/>
          </p:cNvSpPr>
          <p:nvPr>
            <p:ph type="sldNum" sz="quarter" idx="3"/>
          </p:nvPr>
        </p:nvSpPr>
        <p:spPr>
          <a:xfrm>
            <a:off x="5592028" y="6386966"/>
            <a:ext cx="4279918" cy="336609"/>
          </a:xfrm>
          <a:prstGeom prst="rect">
            <a:avLst/>
          </a:prstGeom>
        </p:spPr>
        <p:txBody>
          <a:bodyPr vert="horz" lIns="90754" tIns="45377" rIns="90754" bIns="45377" rtlCol="0" anchor="b"/>
          <a:lstStyle>
            <a:lvl1pPr algn="r">
              <a:defRPr sz="1200"/>
            </a:lvl1pPr>
          </a:lstStyle>
          <a:p>
            <a:fld id="{C14D9D8B-3933-4950-BC06-C3D1C1ABA64C}" type="slidenum">
              <a:rPr lang="fr-CH" smtClean="0"/>
              <a:t>‹N°›</a:t>
            </a:fld>
            <a:endParaRPr lang="fr-CH"/>
          </a:p>
        </p:txBody>
      </p:sp>
    </p:spTree>
    <p:extLst>
      <p:ext uri="{BB962C8B-B14F-4D97-AF65-F5344CB8AC3E}">
        <p14:creationId xmlns:p14="http://schemas.microsoft.com/office/powerpoint/2010/main" val="2768938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278842" cy="336233"/>
          </a:xfrm>
          <a:prstGeom prst="rect">
            <a:avLst/>
          </a:prstGeom>
        </p:spPr>
        <p:txBody>
          <a:bodyPr vert="horz" lIns="90754" tIns="45377" rIns="90754" bIns="45377" rtlCol="0"/>
          <a:lstStyle>
            <a:lvl1pPr algn="l">
              <a:defRPr sz="1200"/>
            </a:lvl1pPr>
          </a:lstStyle>
          <a:p>
            <a:endParaRPr lang="fr-CH"/>
          </a:p>
        </p:txBody>
      </p:sp>
      <p:sp>
        <p:nvSpPr>
          <p:cNvPr id="3" name="Espace réservé de la date 2"/>
          <p:cNvSpPr>
            <a:spLocks noGrp="1"/>
          </p:cNvSpPr>
          <p:nvPr>
            <p:ph type="dt" idx="1"/>
          </p:nvPr>
        </p:nvSpPr>
        <p:spPr>
          <a:xfrm>
            <a:off x="5593125" y="0"/>
            <a:ext cx="4278842" cy="336233"/>
          </a:xfrm>
          <a:prstGeom prst="rect">
            <a:avLst/>
          </a:prstGeom>
        </p:spPr>
        <p:txBody>
          <a:bodyPr vert="horz" lIns="90754" tIns="45377" rIns="90754" bIns="45377" rtlCol="0"/>
          <a:lstStyle>
            <a:lvl1pPr algn="r">
              <a:defRPr sz="1200"/>
            </a:lvl1pPr>
          </a:lstStyle>
          <a:p>
            <a:fld id="{0A2B3D1D-8289-400A-A032-6D7B361B6F68}" type="datetimeFigureOut">
              <a:rPr lang="fr-CH" smtClean="0"/>
              <a:t>16.05.2018</a:t>
            </a:fld>
            <a:endParaRPr lang="fr-CH"/>
          </a:p>
        </p:txBody>
      </p:sp>
      <p:sp>
        <p:nvSpPr>
          <p:cNvPr id="4" name="Espace réservé de l'image des diapositives 3"/>
          <p:cNvSpPr>
            <a:spLocks noGrp="1" noRot="1" noChangeAspect="1"/>
          </p:cNvSpPr>
          <p:nvPr>
            <p:ph type="sldImg" idx="2"/>
          </p:nvPr>
        </p:nvSpPr>
        <p:spPr>
          <a:xfrm>
            <a:off x="3990975" y="504825"/>
            <a:ext cx="1892300" cy="2520950"/>
          </a:xfrm>
          <a:prstGeom prst="rect">
            <a:avLst/>
          </a:prstGeom>
          <a:noFill/>
          <a:ln w="12700">
            <a:solidFill>
              <a:prstClr val="black"/>
            </a:solidFill>
          </a:ln>
        </p:spPr>
        <p:txBody>
          <a:bodyPr vert="horz" lIns="90754" tIns="45377" rIns="90754" bIns="45377" rtlCol="0" anchor="ctr"/>
          <a:lstStyle/>
          <a:p>
            <a:endParaRPr lang="fr-CH"/>
          </a:p>
        </p:txBody>
      </p:sp>
      <p:sp>
        <p:nvSpPr>
          <p:cNvPr id="5" name="Espace réservé des commentaires 4"/>
          <p:cNvSpPr>
            <a:spLocks noGrp="1"/>
          </p:cNvSpPr>
          <p:nvPr>
            <p:ph type="body" sz="quarter" idx="3"/>
          </p:nvPr>
        </p:nvSpPr>
        <p:spPr>
          <a:xfrm>
            <a:off x="987426" y="3194209"/>
            <a:ext cx="7899400" cy="3026093"/>
          </a:xfrm>
          <a:prstGeom prst="rect">
            <a:avLst/>
          </a:prstGeom>
        </p:spPr>
        <p:txBody>
          <a:bodyPr vert="horz" lIns="90754" tIns="45377" rIns="90754" bIns="45377"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6" name="Espace réservé du pied de page 5"/>
          <p:cNvSpPr>
            <a:spLocks noGrp="1"/>
          </p:cNvSpPr>
          <p:nvPr>
            <p:ph type="ftr" sz="quarter" idx="4"/>
          </p:nvPr>
        </p:nvSpPr>
        <p:spPr>
          <a:xfrm>
            <a:off x="1" y="6387250"/>
            <a:ext cx="4278842" cy="336233"/>
          </a:xfrm>
          <a:prstGeom prst="rect">
            <a:avLst/>
          </a:prstGeom>
        </p:spPr>
        <p:txBody>
          <a:bodyPr vert="horz" lIns="90754" tIns="45377" rIns="90754" bIns="45377"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5593125" y="6387250"/>
            <a:ext cx="4278842" cy="336233"/>
          </a:xfrm>
          <a:prstGeom prst="rect">
            <a:avLst/>
          </a:prstGeom>
        </p:spPr>
        <p:txBody>
          <a:bodyPr vert="horz" lIns="90754" tIns="45377" rIns="90754" bIns="45377" rtlCol="0" anchor="b"/>
          <a:lstStyle>
            <a:lvl1pPr algn="r">
              <a:defRPr sz="1200"/>
            </a:lvl1pPr>
          </a:lstStyle>
          <a:p>
            <a:fld id="{51DE9FA7-1335-4F98-97C8-D62F4BCDE863}" type="slidenum">
              <a:rPr lang="fr-CH" smtClean="0"/>
              <a:t>‹N°›</a:t>
            </a:fld>
            <a:endParaRPr lang="fr-CH"/>
          </a:p>
        </p:txBody>
      </p:sp>
    </p:spTree>
    <p:extLst>
      <p:ext uri="{BB962C8B-B14F-4D97-AF65-F5344CB8AC3E}">
        <p14:creationId xmlns:p14="http://schemas.microsoft.com/office/powerpoint/2010/main" val="540964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990975" y="504825"/>
            <a:ext cx="1892300" cy="2520950"/>
          </a:xfrm>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E5488C9E-0C71-4987-91E1-0E9F3915828F}" type="slidenum">
              <a:rPr lang="fr-CH" smtClean="0"/>
              <a:t>1</a:t>
            </a:fld>
            <a:endParaRPr lang="fr-CH"/>
          </a:p>
        </p:txBody>
      </p:sp>
    </p:spTree>
    <p:extLst>
      <p:ext uri="{BB962C8B-B14F-4D97-AF65-F5344CB8AC3E}">
        <p14:creationId xmlns:p14="http://schemas.microsoft.com/office/powerpoint/2010/main" val="673894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990975" y="504825"/>
            <a:ext cx="1892300" cy="2520950"/>
          </a:xfrm>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E5488C9E-0C71-4987-91E1-0E9F3915828F}" type="slidenum">
              <a:rPr lang="fr-CH" smtClean="0"/>
              <a:t>11</a:t>
            </a:fld>
            <a:endParaRPr lang="fr-CH"/>
          </a:p>
        </p:txBody>
      </p:sp>
    </p:spTree>
    <p:extLst>
      <p:ext uri="{BB962C8B-B14F-4D97-AF65-F5344CB8AC3E}">
        <p14:creationId xmlns:p14="http://schemas.microsoft.com/office/powerpoint/2010/main" val="3582360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990975" y="504825"/>
            <a:ext cx="1892300" cy="2520950"/>
          </a:xfrm>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E5488C9E-0C71-4987-91E1-0E9F3915828F}" type="slidenum">
              <a:rPr lang="fr-CH" smtClean="0"/>
              <a:t>12</a:t>
            </a:fld>
            <a:endParaRPr lang="fr-CH"/>
          </a:p>
        </p:txBody>
      </p:sp>
    </p:spTree>
    <p:extLst>
      <p:ext uri="{BB962C8B-B14F-4D97-AF65-F5344CB8AC3E}">
        <p14:creationId xmlns:p14="http://schemas.microsoft.com/office/powerpoint/2010/main" val="3716230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990975" y="504825"/>
            <a:ext cx="1892300" cy="2520950"/>
          </a:xfrm>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E5488C9E-0C71-4987-91E1-0E9F3915828F}" type="slidenum">
              <a:rPr lang="fr-CH" smtClean="0"/>
              <a:t>13</a:t>
            </a:fld>
            <a:endParaRPr lang="fr-CH"/>
          </a:p>
        </p:txBody>
      </p:sp>
    </p:spTree>
    <p:extLst>
      <p:ext uri="{BB962C8B-B14F-4D97-AF65-F5344CB8AC3E}">
        <p14:creationId xmlns:p14="http://schemas.microsoft.com/office/powerpoint/2010/main" val="2016478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990975" y="504825"/>
            <a:ext cx="1892300" cy="2520950"/>
          </a:xfrm>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E5488C9E-0C71-4987-91E1-0E9F3915828F}" type="slidenum">
              <a:rPr lang="fr-CH" smtClean="0"/>
              <a:t>14</a:t>
            </a:fld>
            <a:endParaRPr lang="fr-CH"/>
          </a:p>
        </p:txBody>
      </p:sp>
    </p:spTree>
    <p:extLst>
      <p:ext uri="{BB962C8B-B14F-4D97-AF65-F5344CB8AC3E}">
        <p14:creationId xmlns:p14="http://schemas.microsoft.com/office/powerpoint/2010/main" val="1649420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990975" y="504825"/>
            <a:ext cx="1892300" cy="2520950"/>
          </a:xfrm>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E5488C9E-0C71-4987-91E1-0E9F3915828F}" type="slidenum">
              <a:rPr lang="fr-CH" smtClean="0"/>
              <a:t>2</a:t>
            </a:fld>
            <a:endParaRPr lang="fr-CH"/>
          </a:p>
        </p:txBody>
      </p:sp>
    </p:spTree>
    <p:extLst>
      <p:ext uri="{BB962C8B-B14F-4D97-AF65-F5344CB8AC3E}">
        <p14:creationId xmlns:p14="http://schemas.microsoft.com/office/powerpoint/2010/main" val="967140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990975" y="504825"/>
            <a:ext cx="1892300" cy="2520950"/>
          </a:xfrm>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E5488C9E-0C71-4987-91E1-0E9F3915828F}" type="slidenum">
              <a:rPr lang="fr-CH" smtClean="0"/>
              <a:t>3</a:t>
            </a:fld>
            <a:endParaRPr lang="fr-CH"/>
          </a:p>
        </p:txBody>
      </p:sp>
    </p:spTree>
    <p:extLst>
      <p:ext uri="{BB962C8B-B14F-4D97-AF65-F5344CB8AC3E}">
        <p14:creationId xmlns:p14="http://schemas.microsoft.com/office/powerpoint/2010/main" val="967140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990975" y="504825"/>
            <a:ext cx="1892300" cy="2520950"/>
          </a:xfrm>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E5488C9E-0C71-4987-91E1-0E9F3915828F}" type="slidenum">
              <a:rPr lang="fr-CH" smtClean="0"/>
              <a:t>4</a:t>
            </a:fld>
            <a:endParaRPr lang="fr-CH"/>
          </a:p>
        </p:txBody>
      </p:sp>
    </p:spTree>
    <p:extLst>
      <p:ext uri="{BB962C8B-B14F-4D97-AF65-F5344CB8AC3E}">
        <p14:creationId xmlns:p14="http://schemas.microsoft.com/office/powerpoint/2010/main" val="967140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990975" y="504825"/>
            <a:ext cx="1892300" cy="2520950"/>
          </a:xfrm>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E5488C9E-0C71-4987-91E1-0E9F3915828F}" type="slidenum">
              <a:rPr lang="fr-CH" smtClean="0"/>
              <a:t>5</a:t>
            </a:fld>
            <a:endParaRPr lang="fr-CH"/>
          </a:p>
        </p:txBody>
      </p:sp>
    </p:spTree>
    <p:extLst>
      <p:ext uri="{BB962C8B-B14F-4D97-AF65-F5344CB8AC3E}">
        <p14:creationId xmlns:p14="http://schemas.microsoft.com/office/powerpoint/2010/main" val="967140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990975" y="504825"/>
            <a:ext cx="1892300" cy="2520950"/>
          </a:xfrm>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E5488C9E-0C71-4987-91E1-0E9F3915828F}" type="slidenum">
              <a:rPr lang="fr-CH" smtClean="0"/>
              <a:t>6</a:t>
            </a:fld>
            <a:endParaRPr lang="fr-CH"/>
          </a:p>
        </p:txBody>
      </p:sp>
    </p:spTree>
    <p:extLst>
      <p:ext uri="{BB962C8B-B14F-4D97-AF65-F5344CB8AC3E}">
        <p14:creationId xmlns:p14="http://schemas.microsoft.com/office/powerpoint/2010/main" val="967140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990975" y="504825"/>
            <a:ext cx="1892300" cy="2520950"/>
          </a:xfrm>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E5488C9E-0C71-4987-91E1-0E9F3915828F}" type="slidenum">
              <a:rPr lang="fr-CH" smtClean="0"/>
              <a:t>7</a:t>
            </a:fld>
            <a:endParaRPr lang="fr-CH"/>
          </a:p>
        </p:txBody>
      </p:sp>
    </p:spTree>
    <p:extLst>
      <p:ext uri="{BB962C8B-B14F-4D97-AF65-F5344CB8AC3E}">
        <p14:creationId xmlns:p14="http://schemas.microsoft.com/office/powerpoint/2010/main" val="967140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990975" y="504825"/>
            <a:ext cx="1892300" cy="2520950"/>
          </a:xfrm>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E5488C9E-0C71-4987-91E1-0E9F3915828F}" type="slidenum">
              <a:rPr lang="fr-CH" smtClean="0"/>
              <a:t>9</a:t>
            </a:fld>
            <a:endParaRPr lang="fr-CH"/>
          </a:p>
        </p:txBody>
      </p:sp>
    </p:spTree>
    <p:extLst>
      <p:ext uri="{BB962C8B-B14F-4D97-AF65-F5344CB8AC3E}">
        <p14:creationId xmlns:p14="http://schemas.microsoft.com/office/powerpoint/2010/main" val="967140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990975" y="504825"/>
            <a:ext cx="1892300" cy="2520950"/>
          </a:xfrm>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E5488C9E-0C71-4987-91E1-0E9F3915828F}" type="slidenum">
              <a:rPr lang="fr-CH" smtClean="0"/>
              <a:t>10</a:t>
            </a:fld>
            <a:endParaRPr lang="fr-CH"/>
          </a:p>
        </p:txBody>
      </p:sp>
    </p:spTree>
    <p:extLst>
      <p:ext uri="{BB962C8B-B14F-4D97-AF65-F5344CB8AC3E}">
        <p14:creationId xmlns:p14="http://schemas.microsoft.com/office/powerpoint/2010/main" val="2063412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568"/>
            <a:ext cx="5829300" cy="1960033"/>
          </a:xfrm>
        </p:spPr>
        <p:txBody>
          <a:bodyPr/>
          <a:lstStyle/>
          <a:p>
            <a:r>
              <a:rPr lang="fr-FR" smtClean="0"/>
              <a:t>Modifiez le style du titre</a:t>
            </a:r>
            <a:endParaRPr lang="fr-CH"/>
          </a:p>
        </p:txBody>
      </p:sp>
      <p:sp>
        <p:nvSpPr>
          <p:cNvPr id="3" name="Sous-titr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H"/>
          </a:p>
        </p:txBody>
      </p:sp>
      <p:sp>
        <p:nvSpPr>
          <p:cNvPr id="4" name="Espace réservé de la date 3"/>
          <p:cNvSpPr>
            <a:spLocks noGrp="1"/>
          </p:cNvSpPr>
          <p:nvPr>
            <p:ph type="dt" sz="half" idx="10"/>
          </p:nvPr>
        </p:nvSpPr>
        <p:spPr/>
        <p:txBody>
          <a:bodyPr/>
          <a:lstStyle/>
          <a:p>
            <a:fld id="{87383182-0A80-41FC-B5D1-8428A036A06A}" type="datetime1">
              <a:rPr lang="en-US" smtClean="0"/>
              <a:t>5/16/2018</a:t>
            </a:fld>
            <a:endParaRPr lang="fr-CH"/>
          </a:p>
        </p:txBody>
      </p:sp>
      <p:sp>
        <p:nvSpPr>
          <p:cNvPr id="5" name="Espace réservé du pied de page 4"/>
          <p:cNvSpPr>
            <a:spLocks noGrp="1"/>
          </p:cNvSpPr>
          <p:nvPr>
            <p:ph type="ftr" sz="quarter" idx="11"/>
          </p:nvPr>
        </p:nvSpPr>
        <p:spPr/>
        <p:txBody>
          <a:bodyPr/>
          <a:lstStyle/>
          <a:p>
            <a:r>
              <a:rPr lang="fr-CH" smtClean="0"/>
              <a:t>Séance information zone réservée 18.01.2018</a:t>
            </a:r>
            <a:endParaRPr lang="fr-CH"/>
          </a:p>
        </p:txBody>
      </p:sp>
      <p:sp>
        <p:nvSpPr>
          <p:cNvPr id="6" name="Espace réservé du numéro de diapositive 5"/>
          <p:cNvSpPr>
            <a:spLocks noGrp="1"/>
          </p:cNvSpPr>
          <p:nvPr>
            <p:ph type="sldNum" sz="quarter" idx="12"/>
          </p:nvPr>
        </p:nvSpPr>
        <p:spPr/>
        <p:txBody>
          <a:bodyPr/>
          <a:lstStyle/>
          <a:p>
            <a:fld id="{32AC1C80-F5FF-4175-BA62-8C06299D36EB}" type="slidenum">
              <a:rPr lang="fr-CH" smtClean="0"/>
              <a:t>‹N°›</a:t>
            </a:fld>
            <a:endParaRPr lang="fr-CH"/>
          </a:p>
        </p:txBody>
      </p:sp>
    </p:spTree>
    <p:extLst>
      <p:ext uri="{BB962C8B-B14F-4D97-AF65-F5344CB8AC3E}">
        <p14:creationId xmlns:p14="http://schemas.microsoft.com/office/powerpoint/2010/main" val="3446760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698DB8DB-A62B-47F3-B959-76481F241491}" type="datetime1">
              <a:rPr lang="en-US" smtClean="0"/>
              <a:t>5/16/2018</a:t>
            </a:fld>
            <a:endParaRPr lang="fr-CH"/>
          </a:p>
        </p:txBody>
      </p:sp>
      <p:sp>
        <p:nvSpPr>
          <p:cNvPr id="5" name="Espace réservé du pied de page 4"/>
          <p:cNvSpPr>
            <a:spLocks noGrp="1"/>
          </p:cNvSpPr>
          <p:nvPr>
            <p:ph type="ftr" sz="quarter" idx="11"/>
          </p:nvPr>
        </p:nvSpPr>
        <p:spPr/>
        <p:txBody>
          <a:bodyPr/>
          <a:lstStyle/>
          <a:p>
            <a:r>
              <a:rPr lang="fr-CH" smtClean="0"/>
              <a:t>Séance information zone réservée 18.01.2018</a:t>
            </a:r>
            <a:endParaRPr lang="fr-CH"/>
          </a:p>
        </p:txBody>
      </p:sp>
      <p:sp>
        <p:nvSpPr>
          <p:cNvPr id="6" name="Espace réservé du numéro de diapositive 5"/>
          <p:cNvSpPr>
            <a:spLocks noGrp="1"/>
          </p:cNvSpPr>
          <p:nvPr>
            <p:ph type="sldNum" sz="quarter" idx="12"/>
          </p:nvPr>
        </p:nvSpPr>
        <p:spPr/>
        <p:txBody>
          <a:bodyPr/>
          <a:lstStyle/>
          <a:p>
            <a:fld id="{32AC1C80-F5FF-4175-BA62-8C06299D36EB}" type="slidenum">
              <a:rPr lang="fr-CH" smtClean="0"/>
              <a:t>‹N°›</a:t>
            </a:fld>
            <a:endParaRPr lang="fr-CH"/>
          </a:p>
        </p:txBody>
      </p:sp>
    </p:spTree>
    <p:extLst>
      <p:ext uri="{BB962C8B-B14F-4D97-AF65-F5344CB8AC3E}">
        <p14:creationId xmlns:p14="http://schemas.microsoft.com/office/powerpoint/2010/main" val="2685117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366185"/>
            <a:ext cx="1543050" cy="7802033"/>
          </a:xfrm>
        </p:spPr>
        <p:txBody>
          <a:bodyPr vert="eaVert"/>
          <a:lstStyle/>
          <a:p>
            <a:r>
              <a:rPr lang="fr-FR" smtClean="0"/>
              <a:t>Modifiez le style du titre</a:t>
            </a:r>
            <a:endParaRPr lang="fr-CH"/>
          </a:p>
        </p:txBody>
      </p:sp>
      <p:sp>
        <p:nvSpPr>
          <p:cNvPr id="3" name="Espace réservé du texte vertical 2"/>
          <p:cNvSpPr>
            <a:spLocks noGrp="1"/>
          </p:cNvSpPr>
          <p:nvPr>
            <p:ph type="body" orient="vert" idx="1"/>
          </p:nvPr>
        </p:nvSpPr>
        <p:spPr>
          <a:xfrm>
            <a:off x="342900" y="366185"/>
            <a:ext cx="4514850" cy="780203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7D970934-932E-4A62-9D72-01F315624B2E}" type="datetime1">
              <a:rPr lang="en-US" smtClean="0"/>
              <a:t>5/16/2018</a:t>
            </a:fld>
            <a:endParaRPr lang="fr-CH"/>
          </a:p>
        </p:txBody>
      </p:sp>
      <p:sp>
        <p:nvSpPr>
          <p:cNvPr id="5" name="Espace réservé du pied de page 4"/>
          <p:cNvSpPr>
            <a:spLocks noGrp="1"/>
          </p:cNvSpPr>
          <p:nvPr>
            <p:ph type="ftr" sz="quarter" idx="11"/>
          </p:nvPr>
        </p:nvSpPr>
        <p:spPr/>
        <p:txBody>
          <a:bodyPr/>
          <a:lstStyle/>
          <a:p>
            <a:r>
              <a:rPr lang="fr-CH" smtClean="0"/>
              <a:t>Séance information zone réservée 18.01.2018</a:t>
            </a:r>
            <a:endParaRPr lang="fr-CH"/>
          </a:p>
        </p:txBody>
      </p:sp>
      <p:sp>
        <p:nvSpPr>
          <p:cNvPr id="6" name="Espace réservé du numéro de diapositive 5"/>
          <p:cNvSpPr>
            <a:spLocks noGrp="1"/>
          </p:cNvSpPr>
          <p:nvPr>
            <p:ph type="sldNum" sz="quarter" idx="12"/>
          </p:nvPr>
        </p:nvSpPr>
        <p:spPr/>
        <p:txBody>
          <a:bodyPr/>
          <a:lstStyle/>
          <a:p>
            <a:fld id="{32AC1C80-F5FF-4175-BA62-8C06299D36EB}" type="slidenum">
              <a:rPr lang="fr-CH" smtClean="0"/>
              <a:t>‹N°›</a:t>
            </a:fld>
            <a:endParaRPr lang="fr-CH"/>
          </a:p>
        </p:txBody>
      </p:sp>
    </p:spTree>
    <p:extLst>
      <p:ext uri="{BB962C8B-B14F-4D97-AF65-F5344CB8AC3E}">
        <p14:creationId xmlns:p14="http://schemas.microsoft.com/office/powerpoint/2010/main" val="3905210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fr-CH" smtClean="0"/>
              <a:t>Séance information zone réservée 18.01.2018</a:t>
            </a:r>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8E831EE-727F-4DB6-B1CD-C26B9E9E5AE8}" type="datetime1">
              <a:rPr lang="en-US" smtClean="0"/>
              <a:t>5/16/2018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007434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B33CA166-49FD-4748-B624-EF26F334F6BE}" type="datetime1">
              <a:rPr lang="en-US" smtClean="0"/>
              <a:t>5/16/2018</a:t>
            </a:fld>
            <a:endParaRPr lang="fr-CH"/>
          </a:p>
        </p:txBody>
      </p:sp>
      <p:sp>
        <p:nvSpPr>
          <p:cNvPr id="5" name="Espace réservé du pied de page 4"/>
          <p:cNvSpPr>
            <a:spLocks noGrp="1"/>
          </p:cNvSpPr>
          <p:nvPr>
            <p:ph type="ftr" sz="quarter" idx="11"/>
          </p:nvPr>
        </p:nvSpPr>
        <p:spPr/>
        <p:txBody>
          <a:bodyPr/>
          <a:lstStyle/>
          <a:p>
            <a:r>
              <a:rPr lang="fr-CH" smtClean="0"/>
              <a:t>Séance information zone réservée 18.01.2018</a:t>
            </a:r>
            <a:endParaRPr lang="fr-CH"/>
          </a:p>
        </p:txBody>
      </p:sp>
      <p:sp>
        <p:nvSpPr>
          <p:cNvPr id="6" name="Espace réservé du numéro de diapositive 5"/>
          <p:cNvSpPr>
            <a:spLocks noGrp="1"/>
          </p:cNvSpPr>
          <p:nvPr>
            <p:ph type="sldNum" sz="quarter" idx="12"/>
          </p:nvPr>
        </p:nvSpPr>
        <p:spPr/>
        <p:txBody>
          <a:bodyPr/>
          <a:lstStyle/>
          <a:p>
            <a:fld id="{32AC1C80-F5FF-4175-BA62-8C06299D36EB}" type="slidenum">
              <a:rPr lang="fr-CH" smtClean="0"/>
              <a:t>‹N°›</a:t>
            </a:fld>
            <a:endParaRPr lang="fr-CH"/>
          </a:p>
        </p:txBody>
      </p:sp>
    </p:spTree>
    <p:extLst>
      <p:ext uri="{BB962C8B-B14F-4D97-AF65-F5344CB8AC3E}">
        <p14:creationId xmlns:p14="http://schemas.microsoft.com/office/powerpoint/2010/main" val="75728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5875867"/>
            <a:ext cx="5829300" cy="1816100"/>
          </a:xfrm>
        </p:spPr>
        <p:txBody>
          <a:bodyPr anchor="t"/>
          <a:lstStyle>
            <a:lvl1pPr algn="l">
              <a:defRPr sz="4000" b="1" cap="all"/>
            </a:lvl1pPr>
          </a:lstStyle>
          <a:p>
            <a:r>
              <a:rPr lang="fr-FR" smtClean="0"/>
              <a:t>Modifiez le style du titre</a:t>
            </a:r>
            <a:endParaRPr lang="fr-CH"/>
          </a:p>
        </p:txBody>
      </p:sp>
      <p:sp>
        <p:nvSpPr>
          <p:cNvPr id="3" name="Espace réservé du texte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FF1A10E-18EB-436C-A4C9-F0B53AE038DC}" type="datetime1">
              <a:rPr lang="en-US" smtClean="0"/>
              <a:t>5/16/2018</a:t>
            </a:fld>
            <a:endParaRPr lang="fr-CH"/>
          </a:p>
        </p:txBody>
      </p:sp>
      <p:sp>
        <p:nvSpPr>
          <p:cNvPr id="5" name="Espace réservé du pied de page 4"/>
          <p:cNvSpPr>
            <a:spLocks noGrp="1"/>
          </p:cNvSpPr>
          <p:nvPr>
            <p:ph type="ftr" sz="quarter" idx="11"/>
          </p:nvPr>
        </p:nvSpPr>
        <p:spPr/>
        <p:txBody>
          <a:bodyPr/>
          <a:lstStyle/>
          <a:p>
            <a:r>
              <a:rPr lang="fr-CH" smtClean="0"/>
              <a:t>Séance information zone réservée 18.01.2018</a:t>
            </a:r>
            <a:endParaRPr lang="fr-CH"/>
          </a:p>
        </p:txBody>
      </p:sp>
      <p:sp>
        <p:nvSpPr>
          <p:cNvPr id="6" name="Espace réservé du numéro de diapositive 5"/>
          <p:cNvSpPr>
            <a:spLocks noGrp="1"/>
          </p:cNvSpPr>
          <p:nvPr>
            <p:ph type="sldNum" sz="quarter" idx="12"/>
          </p:nvPr>
        </p:nvSpPr>
        <p:spPr/>
        <p:txBody>
          <a:bodyPr/>
          <a:lstStyle/>
          <a:p>
            <a:fld id="{32AC1C80-F5FF-4175-BA62-8C06299D36EB}" type="slidenum">
              <a:rPr lang="fr-CH" smtClean="0"/>
              <a:t>‹N°›</a:t>
            </a:fld>
            <a:endParaRPr lang="fr-CH"/>
          </a:p>
        </p:txBody>
      </p:sp>
    </p:spTree>
    <p:extLst>
      <p:ext uri="{BB962C8B-B14F-4D97-AF65-F5344CB8AC3E}">
        <p14:creationId xmlns:p14="http://schemas.microsoft.com/office/powerpoint/2010/main" val="406605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e la date 4"/>
          <p:cNvSpPr>
            <a:spLocks noGrp="1"/>
          </p:cNvSpPr>
          <p:nvPr>
            <p:ph type="dt" sz="half" idx="10"/>
          </p:nvPr>
        </p:nvSpPr>
        <p:spPr/>
        <p:txBody>
          <a:bodyPr/>
          <a:lstStyle/>
          <a:p>
            <a:fld id="{CDE56B3C-A479-407F-806A-33EC99DFA780}" type="datetime1">
              <a:rPr lang="en-US" smtClean="0"/>
              <a:t>5/16/2018</a:t>
            </a:fld>
            <a:endParaRPr lang="fr-CH"/>
          </a:p>
        </p:txBody>
      </p:sp>
      <p:sp>
        <p:nvSpPr>
          <p:cNvPr id="6" name="Espace réservé du pied de page 5"/>
          <p:cNvSpPr>
            <a:spLocks noGrp="1"/>
          </p:cNvSpPr>
          <p:nvPr>
            <p:ph type="ftr" sz="quarter" idx="11"/>
          </p:nvPr>
        </p:nvSpPr>
        <p:spPr/>
        <p:txBody>
          <a:bodyPr/>
          <a:lstStyle/>
          <a:p>
            <a:r>
              <a:rPr lang="fr-CH" smtClean="0"/>
              <a:t>Séance information zone réservée 18.01.2018</a:t>
            </a:r>
            <a:endParaRPr lang="fr-CH"/>
          </a:p>
        </p:txBody>
      </p:sp>
      <p:sp>
        <p:nvSpPr>
          <p:cNvPr id="7" name="Espace réservé du numéro de diapositive 6"/>
          <p:cNvSpPr>
            <a:spLocks noGrp="1"/>
          </p:cNvSpPr>
          <p:nvPr>
            <p:ph type="sldNum" sz="quarter" idx="12"/>
          </p:nvPr>
        </p:nvSpPr>
        <p:spPr/>
        <p:txBody>
          <a:bodyPr/>
          <a:lstStyle/>
          <a:p>
            <a:fld id="{32AC1C80-F5FF-4175-BA62-8C06299D36EB}" type="slidenum">
              <a:rPr lang="fr-CH" smtClean="0"/>
              <a:t>‹N°›</a:t>
            </a:fld>
            <a:endParaRPr lang="fr-CH"/>
          </a:p>
        </p:txBody>
      </p:sp>
    </p:spTree>
    <p:extLst>
      <p:ext uri="{BB962C8B-B14F-4D97-AF65-F5344CB8AC3E}">
        <p14:creationId xmlns:p14="http://schemas.microsoft.com/office/powerpoint/2010/main" val="999202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H"/>
          </a:p>
        </p:txBody>
      </p:sp>
      <p:sp>
        <p:nvSpPr>
          <p:cNvPr id="3" name="Espace réservé du texte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Espace réservé de la date 6"/>
          <p:cNvSpPr>
            <a:spLocks noGrp="1"/>
          </p:cNvSpPr>
          <p:nvPr>
            <p:ph type="dt" sz="half" idx="10"/>
          </p:nvPr>
        </p:nvSpPr>
        <p:spPr/>
        <p:txBody>
          <a:bodyPr/>
          <a:lstStyle/>
          <a:p>
            <a:fld id="{2643B698-F6DB-46F4-8106-3E16CC908D58}" type="datetime1">
              <a:rPr lang="en-US" smtClean="0"/>
              <a:t>5/16/2018</a:t>
            </a:fld>
            <a:endParaRPr lang="fr-CH"/>
          </a:p>
        </p:txBody>
      </p:sp>
      <p:sp>
        <p:nvSpPr>
          <p:cNvPr id="8" name="Espace réservé du pied de page 7"/>
          <p:cNvSpPr>
            <a:spLocks noGrp="1"/>
          </p:cNvSpPr>
          <p:nvPr>
            <p:ph type="ftr" sz="quarter" idx="11"/>
          </p:nvPr>
        </p:nvSpPr>
        <p:spPr/>
        <p:txBody>
          <a:bodyPr/>
          <a:lstStyle/>
          <a:p>
            <a:r>
              <a:rPr lang="fr-CH" smtClean="0"/>
              <a:t>Séance information zone réservée 18.01.2018</a:t>
            </a:r>
            <a:endParaRPr lang="fr-CH"/>
          </a:p>
        </p:txBody>
      </p:sp>
      <p:sp>
        <p:nvSpPr>
          <p:cNvPr id="9" name="Espace réservé du numéro de diapositive 8"/>
          <p:cNvSpPr>
            <a:spLocks noGrp="1"/>
          </p:cNvSpPr>
          <p:nvPr>
            <p:ph type="sldNum" sz="quarter" idx="12"/>
          </p:nvPr>
        </p:nvSpPr>
        <p:spPr/>
        <p:txBody>
          <a:bodyPr/>
          <a:lstStyle/>
          <a:p>
            <a:fld id="{32AC1C80-F5FF-4175-BA62-8C06299D36EB}" type="slidenum">
              <a:rPr lang="fr-CH" smtClean="0"/>
              <a:t>‹N°›</a:t>
            </a:fld>
            <a:endParaRPr lang="fr-CH"/>
          </a:p>
        </p:txBody>
      </p:sp>
    </p:spTree>
    <p:extLst>
      <p:ext uri="{BB962C8B-B14F-4D97-AF65-F5344CB8AC3E}">
        <p14:creationId xmlns:p14="http://schemas.microsoft.com/office/powerpoint/2010/main" val="1710376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e la date 2"/>
          <p:cNvSpPr>
            <a:spLocks noGrp="1"/>
          </p:cNvSpPr>
          <p:nvPr>
            <p:ph type="dt" sz="half" idx="10"/>
          </p:nvPr>
        </p:nvSpPr>
        <p:spPr/>
        <p:txBody>
          <a:bodyPr/>
          <a:lstStyle/>
          <a:p>
            <a:fld id="{19A7196F-8877-4CF4-814E-956EAEEDFD86}" type="datetime1">
              <a:rPr lang="en-US" smtClean="0"/>
              <a:t>5/16/2018</a:t>
            </a:fld>
            <a:endParaRPr lang="fr-CH"/>
          </a:p>
        </p:txBody>
      </p:sp>
      <p:sp>
        <p:nvSpPr>
          <p:cNvPr id="4" name="Espace réservé du pied de page 3"/>
          <p:cNvSpPr>
            <a:spLocks noGrp="1"/>
          </p:cNvSpPr>
          <p:nvPr>
            <p:ph type="ftr" sz="quarter" idx="11"/>
          </p:nvPr>
        </p:nvSpPr>
        <p:spPr/>
        <p:txBody>
          <a:bodyPr/>
          <a:lstStyle/>
          <a:p>
            <a:r>
              <a:rPr lang="fr-CH" smtClean="0"/>
              <a:t>Séance information zone réservée 18.01.2018</a:t>
            </a:r>
            <a:endParaRPr lang="fr-CH"/>
          </a:p>
        </p:txBody>
      </p:sp>
      <p:sp>
        <p:nvSpPr>
          <p:cNvPr id="5" name="Espace réservé du numéro de diapositive 4"/>
          <p:cNvSpPr>
            <a:spLocks noGrp="1"/>
          </p:cNvSpPr>
          <p:nvPr>
            <p:ph type="sldNum" sz="quarter" idx="12"/>
          </p:nvPr>
        </p:nvSpPr>
        <p:spPr/>
        <p:txBody>
          <a:bodyPr/>
          <a:lstStyle/>
          <a:p>
            <a:fld id="{32AC1C80-F5FF-4175-BA62-8C06299D36EB}" type="slidenum">
              <a:rPr lang="fr-CH" smtClean="0"/>
              <a:t>‹N°›</a:t>
            </a:fld>
            <a:endParaRPr lang="fr-CH"/>
          </a:p>
        </p:txBody>
      </p:sp>
    </p:spTree>
    <p:extLst>
      <p:ext uri="{BB962C8B-B14F-4D97-AF65-F5344CB8AC3E}">
        <p14:creationId xmlns:p14="http://schemas.microsoft.com/office/powerpoint/2010/main" val="1006920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0510C60-8765-455C-A772-184B796E9AC6}" type="datetime1">
              <a:rPr lang="en-US" smtClean="0"/>
              <a:t>5/16/2018</a:t>
            </a:fld>
            <a:endParaRPr lang="fr-CH"/>
          </a:p>
        </p:txBody>
      </p:sp>
      <p:sp>
        <p:nvSpPr>
          <p:cNvPr id="3" name="Espace réservé du pied de page 2"/>
          <p:cNvSpPr>
            <a:spLocks noGrp="1"/>
          </p:cNvSpPr>
          <p:nvPr>
            <p:ph type="ftr" sz="quarter" idx="11"/>
          </p:nvPr>
        </p:nvSpPr>
        <p:spPr/>
        <p:txBody>
          <a:bodyPr/>
          <a:lstStyle/>
          <a:p>
            <a:r>
              <a:rPr lang="fr-CH" smtClean="0"/>
              <a:t>Séance information zone réservée 18.01.2018</a:t>
            </a:r>
            <a:endParaRPr lang="fr-CH"/>
          </a:p>
        </p:txBody>
      </p:sp>
      <p:sp>
        <p:nvSpPr>
          <p:cNvPr id="4" name="Espace réservé du numéro de diapositive 3"/>
          <p:cNvSpPr>
            <a:spLocks noGrp="1"/>
          </p:cNvSpPr>
          <p:nvPr>
            <p:ph type="sldNum" sz="quarter" idx="12"/>
          </p:nvPr>
        </p:nvSpPr>
        <p:spPr/>
        <p:txBody>
          <a:bodyPr/>
          <a:lstStyle/>
          <a:p>
            <a:fld id="{32AC1C80-F5FF-4175-BA62-8C06299D36EB}" type="slidenum">
              <a:rPr lang="fr-CH" smtClean="0"/>
              <a:t>‹N°›</a:t>
            </a:fld>
            <a:endParaRPr lang="fr-CH"/>
          </a:p>
        </p:txBody>
      </p:sp>
    </p:spTree>
    <p:extLst>
      <p:ext uri="{BB962C8B-B14F-4D97-AF65-F5344CB8AC3E}">
        <p14:creationId xmlns:p14="http://schemas.microsoft.com/office/powerpoint/2010/main" val="3158559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64067"/>
            <a:ext cx="2256235" cy="1549400"/>
          </a:xfrm>
        </p:spPr>
        <p:txBody>
          <a:bodyPr anchor="b"/>
          <a:lstStyle>
            <a:lvl1pPr algn="l">
              <a:defRPr sz="2000" b="1"/>
            </a:lvl1pPr>
          </a:lstStyle>
          <a:p>
            <a:r>
              <a:rPr lang="fr-FR" smtClean="0"/>
              <a:t>Modifiez le style du titre</a:t>
            </a:r>
            <a:endParaRPr lang="fr-CH"/>
          </a:p>
        </p:txBody>
      </p:sp>
      <p:sp>
        <p:nvSpPr>
          <p:cNvPr id="3" name="Espace réservé du contenu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5F3ECB6-D9E3-4165-9580-1FE2F6B1D0D1}" type="datetime1">
              <a:rPr lang="en-US" smtClean="0"/>
              <a:t>5/16/2018</a:t>
            </a:fld>
            <a:endParaRPr lang="fr-CH"/>
          </a:p>
        </p:txBody>
      </p:sp>
      <p:sp>
        <p:nvSpPr>
          <p:cNvPr id="6" name="Espace réservé du pied de page 5"/>
          <p:cNvSpPr>
            <a:spLocks noGrp="1"/>
          </p:cNvSpPr>
          <p:nvPr>
            <p:ph type="ftr" sz="quarter" idx="11"/>
          </p:nvPr>
        </p:nvSpPr>
        <p:spPr/>
        <p:txBody>
          <a:bodyPr/>
          <a:lstStyle/>
          <a:p>
            <a:r>
              <a:rPr lang="fr-CH" smtClean="0"/>
              <a:t>Séance information zone réservée 18.01.2018</a:t>
            </a:r>
            <a:endParaRPr lang="fr-CH"/>
          </a:p>
        </p:txBody>
      </p:sp>
      <p:sp>
        <p:nvSpPr>
          <p:cNvPr id="7" name="Espace réservé du numéro de diapositive 6"/>
          <p:cNvSpPr>
            <a:spLocks noGrp="1"/>
          </p:cNvSpPr>
          <p:nvPr>
            <p:ph type="sldNum" sz="quarter" idx="12"/>
          </p:nvPr>
        </p:nvSpPr>
        <p:spPr/>
        <p:txBody>
          <a:bodyPr/>
          <a:lstStyle/>
          <a:p>
            <a:fld id="{32AC1C80-F5FF-4175-BA62-8C06299D36EB}" type="slidenum">
              <a:rPr lang="fr-CH" smtClean="0"/>
              <a:t>‹N°›</a:t>
            </a:fld>
            <a:endParaRPr lang="fr-CH"/>
          </a:p>
        </p:txBody>
      </p:sp>
    </p:spTree>
    <p:extLst>
      <p:ext uri="{BB962C8B-B14F-4D97-AF65-F5344CB8AC3E}">
        <p14:creationId xmlns:p14="http://schemas.microsoft.com/office/powerpoint/2010/main" val="1331089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400800"/>
            <a:ext cx="4114800" cy="755651"/>
          </a:xfrm>
        </p:spPr>
        <p:txBody>
          <a:bodyPr anchor="b"/>
          <a:lstStyle>
            <a:lvl1pPr algn="l">
              <a:defRPr sz="2000" b="1"/>
            </a:lvl1pPr>
          </a:lstStyle>
          <a:p>
            <a:r>
              <a:rPr lang="fr-FR" smtClean="0"/>
              <a:t>Modifiez le style du titre</a:t>
            </a:r>
            <a:endParaRPr lang="fr-CH"/>
          </a:p>
        </p:txBody>
      </p:sp>
      <p:sp>
        <p:nvSpPr>
          <p:cNvPr id="3" name="Espace réservé pour une imag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8B32FE6-26F4-4BAA-B8FC-3C3FCCDF2514}" type="datetime1">
              <a:rPr lang="en-US" smtClean="0"/>
              <a:t>5/16/2018</a:t>
            </a:fld>
            <a:endParaRPr lang="fr-CH"/>
          </a:p>
        </p:txBody>
      </p:sp>
      <p:sp>
        <p:nvSpPr>
          <p:cNvPr id="6" name="Espace réservé du pied de page 5"/>
          <p:cNvSpPr>
            <a:spLocks noGrp="1"/>
          </p:cNvSpPr>
          <p:nvPr>
            <p:ph type="ftr" sz="quarter" idx="11"/>
          </p:nvPr>
        </p:nvSpPr>
        <p:spPr/>
        <p:txBody>
          <a:bodyPr/>
          <a:lstStyle/>
          <a:p>
            <a:r>
              <a:rPr lang="fr-CH" smtClean="0"/>
              <a:t>Séance information zone réservée 18.01.2018</a:t>
            </a:r>
            <a:endParaRPr lang="fr-CH"/>
          </a:p>
        </p:txBody>
      </p:sp>
      <p:sp>
        <p:nvSpPr>
          <p:cNvPr id="7" name="Espace réservé du numéro de diapositive 6"/>
          <p:cNvSpPr>
            <a:spLocks noGrp="1"/>
          </p:cNvSpPr>
          <p:nvPr>
            <p:ph type="sldNum" sz="quarter" idx="12"/>
          </p:nvPr>
        </p:nvSpPr>
        <p:spPr/>
        <p:txBody>
          <a:bodyPr/>
          <a:lstStyle/>
          <a:p>
            <a:fld id="{32AC1C80-F5FF-4175-BA62-8C06299D36EB}" type="slidenum">
              <a:rPr lang="fr-CH" smtClean="0"/>
              <a:t>‹N°›</a:t>
            </a:fld>
            <a:endParaRPr lang="fr-CH"/>
          </a:p>
        </p:txBody>
      </p:sp>
    </p:spTree>
    <p:extLst>
      <p:ext uri="{BB962C8B-B14F-4D97-AF65-F5344CB8AC3E}">
        <p14:creationId xmlns:p14="http://schemas.microsoft.com/office/powerpoint/2010/main" val="3161303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alpha val="0"/>
              </a:schemeClr>
            </a:gs>
            <a:gs pos="50000">
              <a:schemeClr val="accent1">
                <a:tint val="44500"/>
                <a:satMod val="160000"/>
                <a:alpha val="0"/>
              </a:schemeClr>
            </a:gs>
            <a:gs pos="100000">
              <a:schemeClr val="accent1">
                <a:tint val="23500"/>
                <a:satMod val="160000"/>
                <a:alpha val="0"/>
              </a:schemeClr>
            </a:gs>
          </a:gsLst>
          <a:lin ang="5400000" scaled="0"/>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fr-FR" smtClean="0"/>
              <a:t>Modifiez le style du titre</a:t>
            </a:r>
            <a:endParaRPr lang="fr-CH"/>
          </a:p>
        </p:txBody>
      </p:sp>
      <p:sp>
        <p:nvSpPr>
          <p:cNvPr id="3" name="Espace réservé du texte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F8E5F834-7A68-4CCA-92A0-77D48727F1C7}" type="datetime1">
              <a:rPr lang="en-US" smtClean="0"/>
              <a:t>5/16/2018</a:t>
            </a:fld>
            <a:endParaRPr lang="fr-CH"/>
          </a:p>
        </p:txBody>
      </p:sp>
      <p:sp>
        <p:nvSpPr>
          <p:cNvPr id="5" name="Espace réservé du pied de page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CH" smtClean="0"/>
              <a:t>Séance information zone réservée 18.01.2018</a:t>
            </a:r>
            <a:endParaRPr lang="fr-CH"/>
          </a:p>
        </p:txBody>
      </p:sp>
      <p:sp>
        <p:nvSpPr>
          <p:cNvPr id="6" name="Espace réservé du numéro de diapositive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32AC1C80-F5FF-4175-BA62-8C06299D36EB}" type="slidenum">
              <a:rPr lang="fr-CH" smtClean="0"/>
              <a:t>‹N°›</a:t>
            </a:fld>
            <a:endParaRPr lang="fr-CH"/>
          </a:p>
        </p:txBody>
      </p:sp>
    </p:spTree>
    <p:extLst>
      <p:ext uri="{BB962C8B-B14F-4D97-AF65-F5344CB8AC3E}">
        <p14:creationId xmlns:p14="http://schemas.microsoft.com/office/powerpoint/2010/main" val="1249161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5.e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655803" y="994683"/>
            <a:ext cx="5475752" cy="1158149"/>
          </a:xfrm>
          <a:prstGeom prst="rect">
            <a:avLst/>
          </a:prstGeom>
          <a:noFill/>
        </p:spPr>
        <p:txBody>
          <a:bodyPr wrap="square" lIns="80147" tIns="40074" rIns="80147" bIns="40074" rtlCol="0">
            <a:spAutoFit/>
          </a:bodyPr>
          <a:lstStyle/>
          <a:p>
            <a:pPr algn="ctr"/>
            <a:endParaRPr lang="fr-CH" sz="3500" dirty="0" smtClean="0"/>
          </a:p>
          <a:p>
            <a:pPr algn="ctr"/>
            <a:r>
              <a:rPr lang="fr-CH" sz="3500" b="1" dirty="0" smtClean="0"/>
              <a:t>Préavis n° 25/2018</a:t>
            </a:r>
            <a:endParaRPr lang="fr-CH" sz="3500" b="1" dirty="0"/>
          </a:p>
        </p:txBody>
      </p:sp>
      <p:sp>
        <p:nvSpPr>
          <p:cNvPr id="10" name="ZoneTexte 9"/>
          <p:cNvSpPr txBox="1"/>
          <p:nvPr/>
        </p:nvSpPr>
        <p:spPr>
          <a:xfrm>
            <a:off x="975768" y="3762527"/>
            <a:ext cx="5155787" cy="619540"/>
          </a:xfrm>
          <a:prstGeom prst="rect">
            <a:avLst/>
          </a:prstGeom>
          <a:noFill/>
        </p:spPr>
        <p:txBody>
          <a:bodyPr wrap="square" lIns="80147" tIns="40074" rIns="80147" bIns="40074" rtlCol="0" anchor="ctr">
            <a:spAutoFit/>
          </a:bodyPr>
          <a:lstStyle/>
          <a:p>
            <a:pPr algn="ctr"/>
            <a:r>
              <a:rPr lang="fr-CH" sz="3500" dirty="0" smtClean="0"/>
              <a:t>Zone réservée communale</a:t>
            </a:r>
            <a:endParaRPr lang="fr-CH" sz="3500" dirty="0"/>
          </a:p>
        </p:txBody>
      </p:sp>
      <p:pic>
        <p:nvPicPr>
          <p:cNvPr id="1026" name="Picture 2" descr="d:\Users\fromat\AppData\Local\Microsoft\Windows\Temporary Internet Files\Content.Outlook\7E89K1AU\Ecusson Froidevil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5547" y="5652202"/>
            <a:ext cx="2376264" cy="2838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931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403757" y="668865"/>
            <a:ext cx="6016598" cy="4533432"/>
          </a:xfrm>
          <a:prstGeom prst="rect">
            <a:avLst/>
          </a:prstGeom>
          <a:noFill/>
        </p:spPr>
        <p:txBody>
          <a:bodyPr wrap="square" lIns="80147" tIns="40074" rIns="80147" bIns="40074" rtlCol="0">
            <a:spAutoFit/>
          </a:bodyPr>
          <a:lstStyle/>
          <a:p>
            <a:r>
              <a:rPr lang="fr-CH" sz="2100" b="1" dirty="0"/>
              <a:t>DEUX CONDITIONS POUR L’ETABLISSEMENT D’UNE ZONE RESERVEE COMMUNALE</a:t>
            </a:r>
          </a:p>
          <a:p>
            <a:endParaRPr lang="fr-CH" sz="2100" b="1" dirty="0"/>
          </a:p>
          <a:p>
            <a:endParaRPr lang="fr-CH" dirty="0"/>
          </a:p>
          <a:p>
            <a:pPr marL="857936" lvl="1" indent="-457200">
              <a:spcAft>
                <a:spcPts val="1052"/>
              </a:spcAft>
              <a:buFont typeface="+mj-lt"/>
              <a:buAutoNum type="arabicPeriod"/>
            </a:pPr>
            <a:r>
              <a:rPr lang="fr-CH" sz="1900" dirty="0"/>
              <a:t>Les buts et les principes régissant l’aménagement du territoire l’exigent.</a:t>
            </a:r>
          </a:p>
          <a:p>
            <a:pPr marL="1200836" lvl="2" indent="-342900">
              <a:spcAft>
                <a:spcPts val="1052"/>
              </a:spcAft>
              <a:buFont typeface="Symbol" panose="05050102010706020507" pitchFamily="18" charset="2"/>
              <a:buChar char="Þ"/>
            </a:pPr>
            <a:r>
              <a:rPr lang="fr-CH" sz="1900" dirty="0"/>
              <a:t>Une méthode de calcul identique pour tout le canton permettant de déterminer si la commune est surdimensionnée ou s’il existe des réserves pour accueillir de nouveaux habitants.</a:t>
            </a:r>
          </a:p>
          <a:p>
            <a:pPr marL="1200836" lvl="2" indent="-342900">
              <a:spcAft>
                <a:spcPts val="1052"/>
              </a:spcAft>
              <a:buFont typeface="Symbol" panose="05050102010706020507" pitchFamily="18" charset="2"/>
              <a:buChar char="Þ"/>
            </a:pPr>
            <a:r>
              <a:rPr lang="fr-CH" sz="1900" dirty="0"/>
              <a:t>Le plan directeur cantonal (mesure A11) définit les réserves à bâtir pour l’habitation à l’horizon 2’036.</a:t>
            </a:r>
          </a:p>
        </p:txBody>
      </p:sp>
      <p:cxnSp>
        <p:nvCxnSpPr>
          <p:cNvPr id="9" name="Connecteur droit 8"/>
          <p:cNvCxnSpPr/>
          <p:nvPr/>
        </p:nvCxnSpPr>
        <p:spPr>
          <a:xfrm>
            <a:off x="476672" y="1691680"/>
            <a:ext cx="570608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p:cNvSpPr>
            <a:spLocks noGrp="1"/>
          </p:cNvSpPr>
          <p:nvPr>
            <p:ph type="sldNum" sz="quarter" idx="7"/>
          </p:nvPr>
        </p:nvSpPr>
        <p:spPr/>
        <p:txBody>
          <a:bodyPr/>
          <a:lstStyle/>
          <a:p>
            <a:fld id="{B6F15528-21DE-4FAA-801E-634DDDAF4B2B}" type="slidenum">
              <a:rPr lang="fr-CH" smtClean="0"/>
              <a:t>10</a:t>
            </a:fld>
            <a:endParaRPr lang="fr-CH"/>
          </a:p>
        </p:txBody>
      </p:sp>
      <p:graphicFrame>
        <p:nvGraphicFramePr>
          <p:cNvPr id="3" name="Tableau 2">
            <a:extLst>
              <a:ext uri="{FF2B5EF4-FFF2-40B4-BE49-F238E27FC236}">
                <a16:creationId xmlns="" xmlns:a16="http://schemas.microsoft.com/office/drawing/2014/main" id="{76FD8B32-642A-495D-BC02-37A185639342}"/>
              </a:ext>
            </a:extLst>
          </p:cNvPr>
          <p:cNvGraphicFramePr>
            <a:graphicFrameLocks noGrp="1"/>
          </p:cNvGraphicFramePr>
          <p:nvPr>
            <p:extLst>
              <p:ext uri="{D42A27DB-BD31-4B8C-83A1-F6EECF244321}">
                <p14:modId xmlns:p14="http://schemas.microsoft.com/office/powerpoint/2010/main" val="2235552026"/>
              </p:ext>
            </p:extLst>
          </p:nvPr>
        </p:nvGraphicFramePr>
        <p:xfrm>
          <a:off x="575957" y="5940152"/>
          <a:ext cx="5706085" cy="1320800"/>
        </p:xfrm>
        <a:graphic>
          <a:graphicData uri="http://schemas.openxmlformats.org/drawingml/2006/table">
            <a:tbl>
              <a:tblPr bandCol="1">
                <a:tableStyleId>{073A0DAA-6AF3-43AB-8588-CEC1D06C72B9}</a:tableStyleId>
              </a:tblPr>
              <a:tblGrid>
                <a:gridCol w="4009511">
                  <a:extLst>
                    <a:ext uri="{9D8B030D-6E8A-4147-A177-3AD203B41FA5}">
                      <a16:colId xmlns="" xmlns:a16="http://schemas.microsoft.com/office/drawing/2014/main" val="1375593775"/>
                    </a:ext>
                  </a:extLst>
                </a:gridCol>
                <a:gridCol w="1696574">
                  <a:extLst>
                    <a:ext uri="{9D8B030D-6E8A-4147-A177-3AD203B41FA5}">
                      <a16:colId xmlns="" xmlns:a16="http://schemas.microsoft.com/office/drawing/2014/main" val="3954924394"/>
                    </a:ext>
                  </a:extLst>
                </a:gridCol>
              </a:tblGrid>
              <a:tr h="370840">
                <a:tc>
                  <a:txBody>
                    <a:bodyPr/>
                    <a:lstStyle/>
                    <a:p>
                      <a:r>
                        <a:rPr lang="fr-CH" sz="1600" dirty="0"/>
                        <a:t>Population au moment du bilan (</a:t>
                      </a:r>
                      <a:r>
                        <a:rPr lang="fr-CH" sz="1600" dirty="0" smtClean="0"/>
                        <a:t>31.12.2015)</a:t>
                      </a:r>
                      <a:endParaRPr lang="fr-CH" sz="1600" dirty="0"/>
                    </a:p>
                  </a:txBody>
                  <a:tcPr/>
                </a:tc>
                <a:tc>
                  <a:txBody>
                    <a:bodyPr/>
                    <a:lstStyle/>
                    <a:p>
                      <a:r>
                        <a:rPr lang="fr-CH" sz="1600" dirty="0"/>
                        <a:t>2’422 habitants</a:t>
                      </a:r>
                    </a:p>
                  </a:txBody>
                  <a:tcPr/>
                </a:tc>
                <a:extLst>
                  <a:ext uri="{0D108BD9-81ED-4DB2-BD59-A6C34878D82A}">
                    <a16:rowId xmlns="" xmlns:a16="http://schemas.microsoft.com/office/drawing/2014/main" val="3190304085"/>
                  </a:ext>
                </a:extLst>
              </a:tr>
              <a:tr h="370840">
                <a:tc>
                  <a:txBody>
                    <a:bodyPr/>
                    <a:lstStyle/>
                    <a:p>
                      <a:r>
                        <a:rPr lang="fr-CH" sz="1600" dirty="0" err="1"/>
                        <a:t>PDCn</a:t>
                      </a:r>
                      <a:r>
                        <a:rPr lang="fr-CH" sz="1600" dirty="0"/>
                        <a:t>: croissance accordée du 31.12.2015 au 31.12.2036 (0.75% par an)</a:t>
                      </a:r>
                    </a:p>
                  </a:txBody>
                  <a:tcPr/>
                </a:tc>
                <a:tc>
                  <a:txBody>
                    <a:bodyPr/>
                    <a:lstStyle/>
                    <a:p>
                      <a:r>
                        <a:rPr lang="fr-CH" sz="1600" dirty="0"/>
                        <a:t>   381 habitants</a:t>
                      </a:r>
                    </a:p>
                  </a:txBody>
                  <a:tcPr/>
                </a:tc>
                <a:extLst>
                  <a:ext uri="{0D108BD9-81ED-4DB2-BD59-A6C34878D82A}">
                    <a16:rowId xmlns="" xmlns:a16="http://schemas.microsoft.com/office/drawing/2014/main" val="1255263157"/>
                  </a:ext>
                </a:extLst>
              </a:tr>
              <a:tr h="370840">
                <a:tc>
                  <a:txBody>
                    <a:bodyPr/>
                    <a:lstStyle/>
                    <a:p>
                      <a:r>
                        <a:rPr lang="fr-CH" sz="1600" dirty="0"/>
                        <a:t>Population maximale au 31.12.2036</a:t>
                      </a:r>
                    </a:p>
                  </a:txBody>
                  <a:tcPr/>
                </a:tc>
                <a:tc>
                  <a:txBody>
                    <a:bodyPr/>
                    <a:lstStyle/>
                    <a:p>
                      <a:r>
                        <a:rPr lang="fr-CH" sz="1600" dirty="0"/>
                        <a:t>2’803 habitants</a:t>
                      </a:r>
                    </a:p>
                  </a:txBody>
                  <a:tcPr/>
                </a:tc>
                <a:extLst>
                  <a:ext uri="{0D108BD9-81ED-4DB2-BD59-A6C34878D82A}">
                    <a16:rowId xmlns="" xmlns:a16="http://schemas.microsoft.com/office/drawing/2014/main" val="461418418"/>
                  </a:ext>
                </a:extLst>
              </a:tr>
            </a:tbl>
          </a:graphicData>
        </a:graphic>
      </p:graphicFrame>
    </p:spTree>
    <p:extLst>
      <p:ext uri="{BB962C8B-B14F-4D97-AF65-F5344CB8AC3E}">
        <p14:creationId xmlns:p14="http://schemas.microsoft.com/office/powerpoint/2010/main" val="3464666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420700" y="401424"/>
            <a:ext cx="6016598" cy="8185714"/>
          </a:xfrm>
          <a:prstGeom prst="rect">
            <a:avLst/>
          </a:prstGeom>
          <a:noFill/>
        </p:spPr>
        <p:txBody>
          <a:bodyPr wrap="square" lIns="80147" tIns="40074" rIns="80147" bIns="40074" rtlCol="0">
            <a:spAutoFit/>
          </a:bodyPr>
          <a:lstStyle/>
          <a:p>
            <a:pPr marL="400736" lvl="1">
              <a:spcAft>
                <a:spcPts val="1052"/>
              </a:spcAft>
            </a:pPr>
            <a:r>
              <a:rPr lang="fr-CH" sz="1900" dirty="0"/>
              <a:t>Une méthode de calcul de la capacité constructive pour l’habitation identique dans tout le canton </a:t>
            </a:r>
          </a:p>
          <a:p>
            <a:pPr marL="400736" lvl="1">
              <a:spcAft>
                <a:spcPts val="1052"/>
              </a:spcAft>
            </a:pPr>
            <a:r>
              <a:rPr lang="fr-CH" sz="1900" dirty="0"/>
              <a:t> 	</a:t>
            </a:r>
          </a:p>
          <a:p>
            <a:pPr marL="400736" lvl="1">
              <a:spcAft>
                <a:spcPts val="1052"/>
              </a:spcAft>
            </a:pPr>
            <a:r>
              <a:rPr lang="fr-CH" sz="1900" dirty="0"/>
              <a:t>  </a:t>
            </a:r>
          </a:p>
          <a:p>
            <a:pPr marL="400736" lvl="1">
              <a:spcAft>
                <a:spcPts val="1052"/>
              </a:spcAft>
            </a:pPr>
            <a:endParaRPr lang="fr-CH" sz="1900" dirty="0"/>
          </a:p>
          <a:p>
            <a:pPr marL="400736" lvl="1">
              <a:spcAft>
                <a:spcPts val="1052"/>
              </a:spcAft>
            </a:pPr>
            <a:endParaRPr lang="fr-CH" sz="1900" dirty="0"/>
          </a:p>
          <a:p>
            <a:pPr marL="400736" lvl="1">
              <a:spcAft>
                <a:spcPts val="1052"/>
              </a:spcAft>
            </a:pPr>
            <a:endParaRPr lang="fr-CH" sz="1900" dirty="0"/>
          </a:p>
          <a:p>
            <a:pPr marL="400736" lvl="1">
              <a:spcAft>
                <a:spcPts val="1052"/>
              </a:spcAft>
            </a:pPr>
            <a:endParaRPr lang="fr-CH" sz="1900" dirty="0"/>
          </a:p>
          <a:p>
            <a:pPr marL="400736" lvl="1">
              <a:spcAft>
                <a:spcPts val="1052"/>
              </a:spcAft>
            </a:pPr>
            <a:endParaRPr lang="fr-CH" sz="1900" dirty="0"/>
          </a:p>
          <a:p>
            <a:pPr marL="400736" lvl="1">
              <a:spcAft>
                <a:spcPts val="1052"/>
              </a:spcAft>
            </a:pPr>
            <a:endParaRPr lang="fr-CH" sz="1900" dirty="0"/>
          </a:p>
          <a:p>
            <a:pPr marL="400736" lvl="1">
              <a:spcAft>
                <a:spcPts val="1052"/>
              </a:spcAft>
            </a:pPr>
            <a:endParaRPr lang="fr-CH" sz="1900" dirty="0"/>
          </a:p>
          <a:p>
            <a:pPr marL="400736" lvl="1">
              <a:spcAft>
                <a:spcPts val="1052"/>
              </a:spcAft>
            </a:pPr>
            <a:endParaRPr lang="fr-CH" sz="1900" dirty="0"/>
          </a:p>
          <a:p>
            <a:pPr marL="400736" lvl="1">
              <a:spcAft>
                <a:spcPts val="1052"/>
              </a:spcAft>
            </a:pPr>
            <a:endParaRPr lang="fr-CH" sz="1900" dirty="0"/>
          </a:p>
          <a:p>
            <a:pPr marL="400736" lvl="1">
              <a:spcAft>
                <a:spcPts val="1052"/>
              </a:spcAft>
            </a:pPr>
            <a:r>
              <a:rPr lang="fr-CH" sz="1900" dirty="0"/>
              <a:t>Capacité des réserves: 795 habitants</a:t>
            </a:r>
          </a:p>
          <a:p>
            <a:pPr marL="400736" lvl="1">
              <a:spcAft>
                <a:spcPts val="1052"/>
              </a:spcAft>
            </a:pPr>
            <a:r>
              <a:rPr lang="fr-CH" sz="1900" dirty="0"/>
              <a:t>Densification potentielle: 544 habitants</a:t>
            </a:r>
          </a:p>
          <a:p>
            <a:pPr marL="400736" lvl="1">
              <a:spcAft>
                <a:spcPts val="1052"/>
              </a:spcAft>
            </a:pPr>
            <a:r>
              <a:rPr lang="fr-CH" sz="1900" dirty="0"/>
              <a:t>Capacité d’accueil totale: 1’339 habitants</a:t>
            </a:r>
          </a:p>
          <a:p>
            <a:pPr marL="400736" lvl="1">
              <a:spcAft>
                <a:spcPts val="1052"/>
              </a:spcAft>
            </a:pPr>
            <a:endParaRPr lang="fr-CH" sz="1900" dirty="0"/>
          </a:p>
          <a:p>
            <a:pPr marL="743636" lvl="1" indent="-342900">
              <a:spcAft>
                <a:spcPts val="1052"/>
              </a:spcAft>
              <a:buFont typeface="Symbol" panose="05050102010706020507" pitchFamily="18" charset="2"/>
              <a:buChar char="Þ"/>
            </a:pPr>
            <a:r>
              <a:rPr lang="fr-CH" sz="1900" dirty="0"/>
              <a:t>La commune de Froideville a une surcapacité d’accueil de (1’339 – 381 =) 958 habitants à l’horizon 2036.</a:t>
            </a:r>
          </a:p>
        </p:txBody>
      </p:sp>
      <p:sp>
        <p:nvSpPr>
          <p:cNvPr id="5" name="Espace réservé du numéro de diapositive 4"/>
          <p:cNvSpPr>
            <a:spLocks noGrp="1"/>
          </p:cNvSpPr>
          <p:nvPr>
            <p:ph type="sldNum" sz="quarter" idx="7"/>
          </p:nvPr>
        </p:nvSpPr>
        <p:spPr/>
        <p:txBody>
          <a:bodyPr/>
          <a:lstStyle/>
          <a:p>
            <a:fld id="{B6F15528-21DE-4FAA-801E-634DDDAF4B2B}" type="slidenum">
              <a:rPr lang="fr-CH" smtClean="0"/>
              <a:t>11</a:t>
            </a:fld>
            <a:endParaRPr lang="fr-CH"/>
          </a:p>
        </p:txBody>
      </p:sp>
      <p:graphicFrame>
        <p:nvGraphicFramePr>
          <p:cNvPr id="10" name="Objet 9">
            <a:extLst>
              <a:ext uri="{FF2B5EF4-FFF2-40B4-BE49-F238E27FC236}">
                <a16:creationId xmlns="" xmlns:a16="http://schemas.microsoft.com/office/drawing/2014/main" id="{A64F2890-0E1D-4650-8722-255FDB9AF9A8}"/>
              </a:ext>
            </a:extLst>
          </p:cNvPr>
          <p:cNvGraphicFramePr>
            <a:graphicFrameLocks noChangeAspect="1"/>
          </p:cNvGraphicFramePr>
          <p:nvPr>
            <p:extLst>
              <p:ext uri="{D42A27DB-BD31-4B8C-83A1-F6EECF244321}">
                <p14:modId xmlns:p14="http://schemas.microsoft.com/office/powerpoint/2010/main" val="3274962589"/>
              </p:ext>
            </p:extLst>
          </p:nvPr>
        </p:nvGraphicFramePr>
        <p:xfrm>
          <a:off x="1721147" y="1259632"/>
          <a:ext cx="3415704" cy="4320480"/>
        </p:xfrm>
        <a:graphic>
          <a:graphicData uri="http://schemas.openxmlformats.org/presentationml/2006/ole">
            <mc:AlternateContent xmlns:mc="http://schemas.openxmlformats.org/markup-compatibility/2006">
              <mc:Choice xmlns:v="urn:schemas-microsoft-com:vml" Requires="v">
                <p:oleObj spid="_x0000_s2054" name="Acrobat Document" r:id="rId4" imgW="4638339" imgH="5867174" progId="Acrobat.Document.DC">
                  <p:embed/>
                </p:oleObj>
              </mc:Choice>
              <mc:Fallback>
                <p:oleObj name="Acrobat Document" r:id="rId4" imgW="4638339" imgH="5867174" progId="Acrobat.Document.DC">
                  <p:embed/>
                  <p:pic>
                    <p:nvPicPr>
                      <p:cNvPr id="0" name=""/>
                      <p:cNvPicPr/>
                      <p:nvPr/>
                    </p:nvPicPr>
                    <p:blipFill>
                      <a:blip r:embed="rId5"/>
                      <a:stretch>
                        <a:fillRect/>
                      </a:stretch>
                    </p:blipFill>
                    <p:spPr>
                      <a:xfrm>
                        <a:off x="1721147" y="1259632"/>
                        <a:ext cx="3415704" cy="4320480"/>
                      </a:xfrm>
                      <a:prstGeom prst="rect">
                        <a:avLst/>
                      </a:prstGeom>
                    </p:spPr>
                  </p:pic>
                </p:oleObj>
              </mc:Fallback>
            </mc:AlternateContent>
          </a:graphicData>
        </a:graphic>
      </p:graphicFrame>
    </p:spTree>
    <p:extLst>
      <p:ext uri="{BB962C8B-B14F-4D97-AF65-F5344CB8AC3E}">
        <p14:creationId xmlns:p14="http://schemas.microsoft.com/office/powerpoint/2010/main" val="3953287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420701" y="323528"/>
            <a:ext cx="6016598" cy="8044649"/>
          </a:xfrm>
          <a:prstGeom prst="rect">
            <a:avLst/>
          </a:prstGeom>
          <a:noFill/>
        </p:spPr>
        <p:txBody>
          <a:bodyPr wrap="square" lIns="80147" tIns="40074" rIns="80147" bIns="40074" rtlCol="0">
            <a:spAutoFit/>
          </a:bodyPr>
          <a:lstStyle/>
          <a:p>
            <a:pPr marL="857936" lvl="1" indent="-457200">
              <a:spcAft>
                <a:spcPts val="1052"/>
              </a:spcAft>
              <a:buFont typeface="+mj-lt"/>
              <a:buAutoNum type="arabicPeriod" startAt="2"/>
            </a:pPr>
            <a:r>
              <a:rPr lang="fr-CH" sz="1900" dirty="0"/>
              <a:t>Dans une zone réservée , l’égalité de traitement doit être respectée:</a:t>
            </a:r>
          </a:p>
          <a:p>
            <a:pPr marL="400736" lvl="1">
              <a:spcAft>
                <a:spcPts val="1052"/>
              </a:spcAft>
            </a:pPr>
            <a:r>
              <a:rPr lang="fr-CH" sz="1900" dirty="0"/>
              <a:t> </a:t>
            </a:r>
          </a:p>
          <a:p>
            <a:pPr marL="400736" lvl="1">
              <a:spcAft>
                <a:spcPts val="1052"/>
              </a:spcAft>
            </a:pPr>
            <a:r>
              <a:rPr lang="fr-CH" sz="1900" dirty="0"/>
              <a:t>  </a:t>
            </a:r>
          </a:p>
          <a:p>
            <a:pPr marL="400736" lvl="1">
              <a:spcAft>
                <a:spcPts val="1052"/>
              </a:spcAft>
            </a:pPr>
            <a:endParaRPr lang="fr-CH" sz="1900" dirty="0"/>
          </a:p>
          <a:p>
            <a:pPr marL="400736" lvl="1">
              <a:spcAft>
                <a:spcPts val="1052"/>
              </a:spcAft>
            </a:pPr>
            <a:endParaRPr lang="fr-CH" sz="1900" dirty="0"/>
          </a:p>
          <a:p>
            <a:pPr marL="400736" lvl="1">
              <a:spcAft>
                <a:spcPts val="1052"/>
              </a:spcAft>
            </a:pPr>
            <a:r>
              <a:rPr lang="fr-CH" sz="1900" dirty="0"/>
              <a:t>       Périmètre ciblé	             Périmètre global</a:t>
            </a:r>
          </a:p>
          <a:p>
            <a:pPr marL="400736" lvl="1">
              <a:spcAft>
                <a:spcPts val="1052"/>
              </a:spcAft>
            </a:pPr>
            <a:endParaRPr lang="fr-CH" sz="1900" dirty="0"/>
          </a:p>
          <a:p>
            <a:pPr marL="400736" lvl="1">
              <a:spcAft>
                <a:spcPts val="1052"/>
              </a:spcAft>
            </a:pPr>
            <a:endParaRPr lang="fr-CH" sz="1900" dirty="0"/>
          </a:p>
          <a:p>
            <a:pPr marL="400736" lvl="1">
              <a:spcAft>
                <a:spcPts val="1052"/>
              </a:spcAft>
            </a:pPr>
            <a:endParaRPr lang="fr-CH" sz="1900" dirty="0"/>
          </a:p>
          <a:p>
            <a:pPr marL="400736" lvl="1">
              <a:spcAft>
                <a:spcPts val="1052"/>
              </a:spcAft>
            </a:pPr>
            <a:endParaRPr lang="fr-CH" sz="1900" dirty="0"/>
          </a:p>
          <a:p>
            <a:pPr marL="400736" lvl="1">
              <a:spcAft>
                <a:spcPts val="1052"/>
              </a:spcAft>
            </a:pPr>
            <a:endParaRPr lang="fr-CH" sz="1900" dirty="0"/>
          </a:p>
          <a:p>
            <a:pPr marL="400736" lvl="1">
              <a:spcAft>
                <a:spcPts val="1052"/>
              </a:spcAft>
            </a:pPr>
            <a:endParaRPr lang="fr-CH" sz="1900" dirty="0"/>
          </a:p>
          <a:p>
            <a:pPr marL="400736" lvl="1">
              <a:spcAft>
                <a:spcPts val="1052"/>
              </a:spcAft>
            </a:pPr>
            <a:endParaRPr lang="fr-CH" sz="1900" dirty="0"/>
          </a:p>
          <a:p>
            <a:pPr marL="400736" lvl="1">
              <a:spcAft>
                <a:spcPts val="1052"/>
              </a:spcAft>
            </a:pPr>
            <a:endParaRPr lang="fr-CH" sz="1900" dirty="0"/>
          </a:p>
          <a:p>
            <a:pPr marL="400736" lvl="1">
              <a:spcAft>
                <a:spcPts val="1052"/>
              </a:spcAft>
            </a:pPr>
            <a:endParaRPr lang="fr-CH" sz="1900" dirty="0"/>
          </a:p>
          <a:p>
            <a:pPr marL="400736" lvl="1" algn="just">
              <a:spcAft>
                <a:spcPts val="1052"/>
              </a:spcAft>
            </a:pPr>
            <a:r>
              <a:rPr lang="fr-CH" sz="1900" dirty="0"/>
              <a:t>La zone réservée communale concerne les parcelles affectées à «la zone village, la zone villas et la zone mixte habitations et activités» y compris les plans de quartier «le </a:t>
            </a:r>
            <a:r>
              <a:rPr lang="fr-CH" sz="1900" dirty="0" err="1"/>
              <a:t>Raffort</a:t>
            </a:r>
            <a:r>
              <a:rPr lang="fr-CH" sz="1900" dirty="0"/>
              <a:t> et les </a:t>
            </a:r>
            <a:r>
              <a:rPr lang="fr-CH" sz="1900" dirty="0" err="1"/>
              <a:t>Communailles</a:t>
            </a:r>
            <a:r>
              <a:rPr lang="fr-CH" sz="1900" dirty="0"/>
              <a:t>»</a:t>
            </a:r>
          </a:p>
        </p:txBody>
      </p:sp>
      <p:sp>
        <p:nvSpPr>
          <p:cNvPr id="5" name="Espace réservé du numéro de diapositive 4"/>
          <p:cNvSpPr>
            <a:spLocks noGrp="1"/>
          </p:cNvSpPr>
          <p:nvPr>
            <p:ph type="sldNum" sz="quarter" idx="7"/>
          </p:nvPr>
        </p:nvSpPr>
        <p:spPr/>
        <p:txBody>
          <a:bodyPr/>
          <a:lstStyle/>
          <a:p>
            <a:fld id="{B6F15528-21DE-4FAA-801E-634DDDAF4B2B}" type="slidenum">
              <a:rPr lang="fr-CH" smtClean="0"/>
              <a:t>12</a:t>
            </a:fld>
            <a:endParaRPr lang="fr-CH"/>
          </a:p>
        </p:txBody>
      </p:sp>
      <p:pic>
        <p:nvPicPr>
          <p:cNvPr id="3" name="Image 2">
            <a:extLst>
              <a:ext uri="{FF2B5EF4-FFF2-40B4-BE49-F238E27FC236}">
                <a16:creationId xmlns="" xmlns:a16="http://schemas.microsoft.com/office/drawing/2014/main" id="{671B5DF7-58D2-4DAD-800C-8D92B3DEE5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65" y="1237519"/>
            <a:ext cx="2135012" cy="1509668"/>
          </a:xfrm>
          <a:prstGeom prst="rect">
            <a:avLst/>
          </a:prstGeom>
        </p:spPr>
      </p:pic>
      <p:pic>
        <p:nvPicPr>
          <p:cNvPr id="8" name="Image 7">
            <a:extLst>
              <a:ext uri="{FF2B5EF4-FFF2-40B4-BE49-F238E27FC236}">
                <a16:creationId xmlns="" xmlns:a16="http://schemas.microsoft.com/office/drawing/2014/main" id="{EFA10D30-A6B6-4C96-AF2A-62FDEEBB53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0025" y="1244376"/>
            <a:ext cx="2132020" cy="1509668"/>
          </a:xfrm>
          <a:prstGeom prst="rect">
            <a:avLst/>
          </a:prstGeom>
        </p:spPr>
      </p:pic>
      <p:graphicFrame>
        <p:nvGraphicFramePr>
          <p:cNvPr id="9" name="Objet 8">
            <a:extLst>
              <a:ext uri="{FF2B5EF4-FFF2-40B4-BE49-F238E27FC236}">
                <a16:creationId xmlns="" xmlns:a16="http://schemas.microsoft.com/office/drawing/2014/main" id="{1CAD8758-A120-4D30-B29F-945A34F0DB6A}"/>
              </a:ext>
            </a:extLst>
          </p:cNvPr>
          <p:cNvGraphicFramePr>
            <a:graphicFrameLocks noChangeAspect="1"/>
          </p:cNvGraphicFramePr>
          <p:nvPr>
            <p:extLst>
              <p:ext uri="{D42A27DB-BD31-4B8C-83A1-F6EECF244321}">
                <p14:modId xmlns:p14="http://schemas.microsoft.com/office/powerpoint/2010/main" val="727620107"/>
              </p:ext>
            </p:extLst>
          </p:nvPr>
        </p:nvGraphicFramePr>
        <p:xfrm>
          <a:off x="882743" y="3347864"/>
          <a:ext cx="5092514" cy="3448898"/>
        </p:xfrm>
        <a:graphic>
          <a:graphicData uri="http://schemas.openxmlformats.org/presentationml/2006/ole">
            <mc:AlternateContent xmlns:mc="http://schemas.openxmlformats.org/markup-compatibility/2006">
              <mc:Choice xmlns:v="urn:schemas-microsoft-com:vml" Requires="v">
                <p:oleObj spid="_x0000_s3078" name="Acrobat Document" r:id="rId6" imgW="11039139" imgH="7476893" progId="Acrobat.Document.DC">
                  <p:embed/>
                </p:oleObj>
              </mc:Choice>
              <mc:Fallback>
                <p:oleObj name="Acrobat Document" r:id="rId6" imgW="11039139" imgH="7476893" progId="Acrobat.Document.DC">
                  <p:embed/>
                  <p:pic>
                    <p:nvPicPr>
                      <p:cNvPr id="0" name=""/>
                      <p:cNvPicPr/>
                      <p:nvPr/>
                    </p:nvPicPr>
                    <p:blipFill>
                      <a:blip r:embed="rId7"/>
                      <a:stretch>
                        <a:fillRect/>
                      </a:stretch>
                    </p:blipFill>
                    <p:spPr>
                      <a:xfrm>
                        <a:off x="882743" y="3347864"/>
                        <a:ext cx="5092514" cy="3448898"/>
                      </a:xfrm>
                      <a:prstGeom prst="rect">
                        <a:avLst/>
                      </a:prstGeom>
                    </p:spPr>
                  </p:pic>
                </p:oleObj>
              </mc:Fallback>
            </mc:AlternateContent>
          </a:graphicData>
        </a:graphic>
      </p:graphicFrame>
    </p:spTree>
    <p:extLst>
      <p:ext uri="{BB962C8B-B14F-4D97-AF65-F5344CB8AC3E}">
        <p14:creationId xmlns:p14="http://schemas.microsoft.com/office/powerpoint/2010/main" val="4059175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420701" y="340476"/>
            <a:ext cx="6016598" cy="8378074"/>
          </a:xfrm>
          <a:prstGeom prst="rect">
            <a:avLst/>
          </a:prstGeom>
          <a:noFill/>
        </p:spPr>
        <p:txBody>
          <a:bodyPr wrap="square" lIns="80147" tIns="40074" rIns="80147" bIns="40074" rtlCol="0">
            <a:spAutoFit/>
          </a:bodyPr>
          <a:lstStyle/>
          <a:p>
            <a:r>
              <a:rPr lang="fr-CH" sz="2100" b="1" dirty="0"/>
              <a:t>LE REGLEMENT DE LA ZONE RESERVEE SE COMPOSE DES ARTICLES SUIVANTS</a:t>
            </a:r>
          </a:p>
          <a:p>
            <a:endParaRPr lang="fr-CH" sz="2100" b="1" dirty="0"/>
          </a:p>
          <a:p>
            <a:pPr marL="857936" lvl="1" indent="-457200" algn="just">
              <a:spcAft>
                <a:spcPts val="1052"/>
              </a:spcAft>
              <a:buFont typeface="+mj-lt"/>
              <a:buAutoNum type="arabicPeriod"/>
            </a:pPr>
            <a:r>
              <a:rPr lang="fr-CH" sz="1900" dirty="0"/>
              <a:t>Expliciter les raisons de l’introduction de la zone réservée </a:t>
            </a:r>
          </a:p>
          <a:p>
            <a:pPr marL="400736" lvl="1" algn="just">
              <a:spcAft>
                <a:spcPts val="1052"/>
              </a:spcAft>
            </a:pPr>
            <a:r>
              <a:rPr lang="fr-CH" sz="1900" dirty="0"/>
              <a:t>	=&gt; «</a:t>
            </a:r>
            <a:r>
              <a:rPr lang="fr-CH" sz="1900" b="1" dirty="0"/>
              <a:t>but </a:t>
            </a:r>
            <a:r>
              <a:rPr lang="fr-CH" sz="1900" dirty="0"/>
              <a:t>art. 1: La zone réservée selon l’art. 46 	LATC est instaurée afin de sauvegarder les buts et 	principes régissant l’aménagement du territoire. 	Elle doit permettre d’assurer une utilisation 	rationnelle et cohérente du sol et d’adapter le 	dimensionnement des zones à bâtir aux besoins 	conformément à la LAT.»</a:t>
            </a:r>
          </a:p>
          <a:p>
            <a:pPr marL="857936" lvl="1" indent="-457200">
              <a:spcAft>
                <a:spcPts val="1052"/>
              </a:spcAft>
              <a:buFont typeface="+mj-lt"/>
              <a:buAutoNum type="arabicPeriod" startAt="2"/>
            </a:pPr>
            <a:r>
              <a:rPr lang="fr-CH" sz="1900" dirty="0"/>
              <a:t>Indiquer que la zone réservée déploie ses effets sur le périmètre défini sur le plan.</a:t>
            </a:r>
          </a:p>
          <a:p>
            <a:pPr marL="400736" lvl="1" algn="just">
              <a:spcAft>
                <a:spcPts val="1052"/>
              </a:spcAft>
            </a:pPr>
            <a:r>
              <a:rPr lang="fr-CH" sz="1900" dirty="0"/>
              <a:t>	=&gt; «</a:t>
            </a:r>
            <a:r>
              <a:rPr lang="fr-CH" sz="1900" b="1" dirty="0"/>
              <a:t>périmètre</a:t>
            </a:r>
            <a:r>
              <a:rPr lang="fr-CH" sz="1900" dirty="0"/>
              <a:t> art. 2: la zone réservée déploie ses 	effets sur le périmètre défini sur le plan.»</a:t>
            </a:r>
          </a:p>
          <a:p>
            <a:pPr marL="857936" lvl="1" indent="-457200">
              <a:spcAft>
                <a:spcPts val="1052"/>
              </a:spcAft>
              <a:buFont typeface="+mj-lt"/>
              <a:buAutoNum type="arabicPeriod" startAt="3"/>
            </a:pPr>
            <a:r>
              <a:rPr lang="fr-CH" sz="1900" dirty="0"/>
              <a:t>Indiquer les effets de la zone réservée sur les terrains</a:t>
            </a:r>
          </a:p>
          <a:p>
            <a:pPr marL="1200836" lvl="2" indent="-342900">
              <a:spcAft>
                <a:spcPts val="1052"/>
              </a:spcAft>
              <a:buFont typeface="Symbol" panose="05050102010706020507" pitchFamily="18" charset="2"/>
              <a:buChar char="Þ"/>
            </a:pPr>
            <a:r>
              <a:rPr lang="fr-CH" dirty="0"/>
              <a:t>«</a:t>
            </a:r>
            <a:r>
              <a:rPr lang="fr-CH" b="1" dirty="0"/>
              <a:t>effets</a:t>
            </a:r>
            <a:r>
              <a:rPr lang="fr-CH" dirty="0"/>
              <a:t> art. 3: </a:t>
            </a:r>
          </a:p>
          <a:p>
            <a:pPr marL="857936" lvl="2" algn="just">
              <a:spcAft>
                <a:spcPts val="1052"/>
              </a:spcAft>
            </a:pPr>
            <a:r>
              <a:rPr lang="fr-CH" i="1" dirty="0"/>
              <a:t>al. 1 </a:t>
            </a:r>
            <a:r>
              <a:rPr lang="fr-CH" dirty="0"/>
              <a:t>Toute nouvelle construction est interdite à l’exception des dépendances de peu d’importance au sens de l’article 39 RLATC, situées à moins de 3 mètres du bâtiment principal. </a:t>
            </a:r>
          </a:p>
          <a:p>
            <a:pPr marL="400736" lvl="1">
              <a:spcAft>
                <a:spcPts val="1052"/>
              </a:spcAft>
            </a:pPr>
            <a:endParaRPr lang="fr-CH" sz="1900" dirty="0"/>
          </a:p>
        </p:txBody>
      </p:sp>
      <p:sp>
        <p:nvSpPr>
          <p:cNvPr id="5" name="Espace réservé du numéro de diapositive 4"/>
          <p:cNvSpPr>
            <a:spLocks noGrp="1"/>
          </p:cNvSpPr>
          <p:nvPr>
            <p:ph type="sldNum" sz="quarter" idx="7"/>
          </p:nvPr>
        </p:nvSpPr>
        <p:spPr/>
        <p:txBody>
          <a:bodyPr/>
          <a:lstStyle/>
          <a:p>
            <a:fld id="{B6F15528-21DE-4FAA-801E-634DDDAF4B2B}" type="slidenum">
              <a:rPr lang="fr-CH" smtClean="0"/>
              <a:t>13</a:t>
            </a:fld>
            <a:endParaRPr lang="fr-CH"/>
          </a:p>
        </p:txBody>
      </p:sp>
    </p:spTree>
    <p:extLst>
      <p:ext uri="{BB962C8B-B14F-4D97-AF65-F5344CB8AC3E}">
        <p14:creationId xmlns:p14="http://schemas.microsoft.com/office/powerpoint/2010/main" val="2376506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420701" y="192153"/>
            <a:ext cx="6016598" cy="7516299"/>
          </a:xfrm>
          <a:prstGeom prst="rect">
            <a:avLst/>
          </a:prstGeom>
          <a:noFill/>
        </p:spPr>
        <p:txBody>
          <a:bodyPr wrap="square" lIns="80147" tIns="40074" rIns="80147" bIns="40074" rtlCol="0">
            <a:spAutoFit/>
          </a:bodyPr>
          <a:lstStyle/>
          <a:p>
            <a:pPr marL="400736" lvl="1">
              <a:spcAft>
                <a:spcPts val="1052"/>
              </a:spcAft>
            </a:pPr>
            <a:endParaRPr lang="fr-CH" sz="1900" dirty="0"/>
          </a:p>
          <a:p>
            <a:pPr marL="857936" lvl="2" algn="just">
              <a:spcAft>
                <a:spcPts val="1052"/>
              </a:spcAft>
            </a:pPr>
            <a:r>
              <a:rPr lang="fr-CH" i="1" dirty="0"/>
              <a:t>al. 2</a:t>
            </a:r>
            <a:r>
              <a:rPr lang="fr-CH" dirty="0"/>
              <a:t> Les rénovations, transformations des bâtiments existants peuvent être autorisées dans les limites des volumes existants. De petits agrandissements du volume peuvent être autorisés pour des lucarnes, sas d’entrée, etc.</a:t>
            </a:r>
          </a:p>
          <a:p>
            <a:pPr marL="857936" lvl="2">
              <a:spcAft>
                <a:spcPts val="1052"/>
              </a:spcAft>
            </a:pPr>
            <a:r>
              <a:rPr lang="fr-CH" i="1" dirty="0"/>
              <a:t>al. 3 </a:t>
            </a:r>
            <a:r>
              <a:rPr lang="fr-CH" dirty="0"/>
              <a:t>Des agrandissements mesurés des bâtiments existants peuvent être autorisés s’ils sont destinés à augmenter la surface liée à des activités professionnelles.</a:t>
            </a:r>
          </a:p>
          <a:p>
            <a:pPr marL="857936" lvl="2" algn="just">
              <a:spcAft>
                <a:spcPts val="1052"/>
              </a:spcAft>
            </a:pPr>
            <a:r>
              <a:rPr lang="fr-CH" i="1" dirty="0"/>
              <a:t>al. 4 </a:t>
            </a:r>
            <a:r>
              <a:rPr lang="fr-CH" dirty="0"/>
              <a:t>Le permis de construire, dont la mise à l’enquête publique a débuté avant la mise à l’enquête publique de la zone réservée, peut être délivré.»</a:t>
            </a:r>
          </a:p>
          <a:p>
            <a:pPr marL="1200836" lvl="2" indent="-342900">
              <a:spcAft>
                <a:spcPts val="1052"/>
              </a:spcAft>
              <a:buFont typeface="Symbol" panose="05050102010706020507" pitchFamily="18" charset="2"/>
              <a:buChar char="Þ"/>
            </a:pPr>
            <a:endParaRPr lang="fr-CH" sz="1900" dirty="0"/>
          </a:p>
          <a:p>
            <a:pPr marL="857936" lvl="1" indent="-457200" algn="just">
              <a:spcAft>
                <a:spcPts val="1052"/>
              </a:spcAft>
              <a:buFont typeface="+mj-lt"/>
              <a:buAutoNum type="arabicPeriod" startAt="4"/>
            </a:pPr>
            <a:r>
              <a:rPr lang="fr-CH" sz="1900" dirty="0"/>
              <a:t>Déterminer l’entrée en vigueur de la zone réservée et sa durée </a:t>
            </a:r>
          </a:p>
          <a:p>
            <a:pPr marL="400736" lvl="1">
              <a:spcAft>
                <a:spcPts val="1052"/>
              </a:spcAft>
            </a:pPr>
            <a:r>
              <a:rPr lang="fr-CH" sz="1900" dirty="0"/>
              <a:t>	=&gt; «</a:t>
            </a:r>
            <a:r>
              <a:rPr lang="fr-CH" sz="1900" b="1" dirty="0"/>
              <a:t>mise en vigueur, durée et abrogation </a:t>
            </a:r>
            <a:r>
              <a:rPr lang="fr-CH" sz="1900" dirty="0"/>
              <a:t>art. 4: </a:t>
            </a:r>
          </a:p>
          <a:p>
            <a:pPr marL="400736" lvl="1">
              <a:spcAft>
                <a:spcPts val="1052"/>
              </a:spcAft>
            </a:pPr>
            <a:r>
              <a:rPr lang="fr-CH" dirty="0"/>
              <a:t>	La zone réservée entre en vigueur par décision du 	Département compétent pour la période prévue par 	l’art.46 LATC, à savoir 5 ans, prolongeable 3 ans. 	Pendant sa durée de validité, elle prime sur toutes 	les dispositions antérieures, notamment celles des 	règlements communaux qui lui sont contraires.</a:t>
            </a:r>
            <a:endParaRPr lang="fr-CH" sz="1900" dirty="0"/>
          </a:p>
        </p:txBody>
      </p:sp>
      <p:sp>
        <p:nvSpPr>
          <p:cNvPr id="5" name="Espace réservé du numéro de diapositive 4"/>
          <p:cNvSpPr>
            <a:spLocks noGrp="1"/>
          </p:cNvSpPr>
          <p:nvPr>
            <p:ph type="sldNum" sz="quarter" idx="7"/>
          </p:nvPr>
        </p:nvSpPr>
        <p:spPr/>
        <p:txBody>
          <a:bodyPr/>
          <a:lstStyle/>
          <a:p>
            <a:fld id="{B6F15528-21DE-4FAA-801E-634DDDAF4B2B}" type="slidenum">
              <a:rPr lang="fr-CH" smtClean="0"/>
              <a:t>14</a:t>
            </a:fld>
            <a:endParaRPr lang="fr-CH"/>
          </a:p>
        </p:txBody>
      </p:sp>
    </p:spTree>
    <p:extLst>
      <p:ext uri="{BB962C8B-B14F-4D97-AF65-F5344CB8AC3E}">
        <p14:creationId xmlns:p14="http://schemas.microsoft.com/office/powerpoint/2010/main" val="1512474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645804" y="1641579"/>
            <a:ext cx="5670817" cy="5456761"/>
          </a:xfrm>
          <a:prstGeom prst="rect">
            <a:avLst/>
          </a:prstGeom>
          <a:noFill/>
        </p:spPr>
        <p:txBody>
          <a:bodyPr wrap="square" lIns="80147" tIns="40074" rIns="80147" bIns="40074" rtlCol="0">
            <a:spAutoFit/>
          </a:bodyPr>
          <a:lstStyle/>
          <a:p>
            <a:r>
              <a:rPr lang="fr-CH" sz="2100" b="1" dirty="0"/>
              <a:t>CONTEXTE FEDERAL</a:t>
            </a:r>
          </a:p>
          <a:p>
            <a:endParaRPr lang="fr-CH" sz="2100" dirty="0"/>
          </a:p>
          <a:p>
            <a:endParaRPr lang="fr-CH" dirty="0"/>
          </a:p>
          <a:p>
            <a:pPr>
              <a:spcAft>
                <a:spcPts val="1052"/>
              </a:spcAft>
            </a:pPr>
            <a:r>
              <a:rPr lang="fr-CH" dirty="0" smtClean="0"/>
              <a:t>Base légale : loi sur l’aménagement du territoire</a:t>
            </a:r>
          </a:p>
          <a:p>
            <a:pPr marL="1569549" indent="-1569549">
              <a:spcAft>
                <a:spcPts val="1052"/>
              </a:spcAft>
            </a:pPr>
            <a:endParaRPr lang="fr-CH" dirty="0"/>
          </a:p>
          <a:p>
            <a:pPr marL="1569549" indent="-1569549">
              <a:spcAft>
                <a:spcPts val="1052"/>
              </a:spcAft>
            </a:pPr>
            <a:r>
              <a:rPr lang="fr-CH" dirty="0" smtClean="0"/>
              <a:t>2007	Initiative pour le paysage</a:t>
            </a:r>
          </a:p>
          <a:p>
            <a:pPr marL="1569549" indent="-1569549">
              <a:spcAft>
                <a:spcPts val="1052"/>
              </a:spcAft>
            </a:pPr>
            <a:r>
              <a:rPr lang="fr-CH" dirty="0" smtClean="0"/>
              <a:t>3 mars 2013	Acceptation populaire des modifications de la nouvelle </a:t>
            </a:r>
            <a:r>
              <a:rPr lang="fr-CH" dirty="0"/>
              <a:t>l</a:t>
            </a:r>
            <a:r>
              <a:rPr lang="fr-CH" dirty="0" smtClean="0"/>
              <a:t>oi sur l’aménagement du territoire (LAT) et de son ordonnance (OAT)</a:t>
            </a:r>
          </a:p>
          <a:p>
            <a:pPr marL="1725390" indent="-155842">
              <a:spcAft>
                <a:spcPts val="1052"/>
              </a:spcAft>
              <a:buFont typeface="Arial" panose="020B0604020202020204" pitchFamily="34" charset="0"/>
              <a:buChar char="•"/>
            </a:pPr>
            <a:r>
              <a:rPr lang="fr-CH" dirty="0" smtClean="0"/>
              <a:t>CH : 62.9%</a:t>
            </a:r>
          </a:p>
          <a:p>
            <a:pPr marL="1725390" indent="-155842">
              <a:spcAft>
                <a:spcPts val="1052"/>
              </a:spcAft>
              <a:buFont typeface="Arial" panose="020B0604020202020204" pitchFamily="34" charset="0"/>
              <a:buChar char="•"/>
            </a:pPr>
            <a:r>
              <a:rPr lang="fr-CH" dirty="0" smtClean="0"/>
              <a:t>VD : 56.4%</a:t>
            </a:r>
          </a:p>
          <a:p>
            <a:pPr>
              <a:spcAft>
                <a:spcPts val="1052"/>
              </a:spcAft>
            </a:pPr>
            <a:endParaRPr lang="fr-CH" dirty="0"/>
          </a:p>
          <a:p>
            <a:pPr marL="1569549" indent="-1569549">
              <a:spcAft>
                <a:spcPts val="1052"/>
              </a:spcAft>
            </a:pPr>
            <a:r>
              <a:rPr lang="fr-CH" dirty="0" smtClean="0"/>
              <a:t>1</a:t>
            </a:r>
            <a:r>
              <a:rPr lang="fr-CH" baseline="30000" dirty="0" smtClean="0"/>
              <a:t>er</a:t>
            </a:r>
            <a:r>
              <a:rPr lang="fr-CH" dirty="0" smtClean="0"/>
              <a:t> mai 2014	Entrée en vigueur de la LAT et l’OAT</a:t>
            </a:r>
            <a:endParaRPr lang="fr-CH" dirty="0"/>
          </a:p>
          <a:p>
            <a:endParaRPr lang="fr-CH" dirty="0"/>
          </a:p>
        </p:txBody>
      </p:sp>
      <p:cxnSp>
        <p:nvCxnSpPr>
          <p:cNvPr id="9" name="Connecteur droit 8"/>
          <p:cNvCxnSpPr/>
          <p:nvPr/>
        </p:nvCxnSpPr>
        <p:spPr>
          <a:xfrm>
            <a:off x="731904" y="2110989"/>
            <a:ext cx="549861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p:cNvSpPr>
            <a:spLocks noGrp="1"/>
          </p:cNvSpPr>
          <p:nvPr>
            <p:ph type="sldNum" sz="quarter" idx="7"/>
          </p:nvPr>
        </p:nvSpPr>
        <p:spPr/>
        <p:txBody>
          <a:bodyPr/>
          <a:lstStyle/>
          <a:p>
            <a:fld id="{B6F15528-21DE-4FAA-801E-634DDDAF4B2B}" type="slidenum">
              <a:rPr lang="fr-CH" smtClean="0"/>
              <a:t>2</a:t>
            </a:fld>
            <a:endParaRPr lang="fr-CH"/>
          </a:p>
        </p:txBody>
      </p:sp>
    </p:spTree>
    <p:extLst>
      <p:ext uri="{BB962C8B-B14F-4D97-AF65-F5344CB8AC3E}">
        <p14:creationId xmlns:p14="http://schemas.microsoft.com/office/powerpoint/2010/main" val="4172888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662748" y="860133"/>
            <a:ext cx="5670817" cy="6005630"/>
          </a:xfrm>
          <a:prstGeom prst="rect">
            <a:avLst/>
          </a:prstGeom>
          <a:noFill/>
        </p:spPr>
        <p:txBody>
          <a:bodyPr wrap="square" lIns="80147" tIns="40074" rIns="80147" bIns="40074" rtlCol="0">
            <a:spAutoFit/>
          </a:bodyPr>
          <a:lstStyle/>
          <a:p>
            <a:r>
              <a:rPr lang="fr-CH" sz="2100" b="1" dirty="0"/>
              <a:t>CONTEXTE FEDERAL</a:t>
            </a:r>
          </a:p>
          <a:p>
            <a:endParaRPr lang="fr-CH" sz="2100" dirty="0"/>
          </a:p>
          <a:p>
            <a:endParaRPr lang="fr-CH" dirty="0"/>
          </a:p>
          <a:p>
            <a:r>
              <a:rPr lang="fr-CH" dirty="0" smtClean="0"/>
              <a:t>Base légale : loi sur l’aménagement du territoire</a:t>
            </a:r>
          </a:p>
          <a:p>
            <a:endParaRPr lang="fr-CH" dirty="0"/>
          </a:p>
          <a:p>
            <a:pPr marL="250460" indent="-250460">
              <a:spcAft>
                <a:spcPts val="1052"/>
              </a:spcAft>
              <a:buFont typeface="Wingdings" panose="05000000000000000000" pitchFamily="2" charset="2"/>
              <a:buChar char="Ø"/>
            </a:pPr>
            <a:r>
              <a:rPr lang="fr-CH" b="1" dirty="0" smtClean="0"/>
              <a:t>Fondements</a:t>
            </a:r>
            <a:r>
              <a:rPr lang="fr-CH" dirty="0" smtClean="0"/>
              <a:t> :</a:t>
            </a:r>
          </a:p>
          <a:p>
            <a:pPr marL="651196" lvl="1" indent="-250460">
              <a:spcAft>
                <a:spcPts val="1052"/>
              </a:spcAft>
              <a:buFont typeface="Wingdings" panose="05000000000000000000" pitchFamily="2" charset="2"/>
              <a:buChar char="q"/>
            </a:pPr>
            <a:r>
              <a:rPr lang="fr-CH" dirty="0" smtClean="0"/>
              <a:t>Utilisation mesurée du sol, densification vers l’intérieur, création d’un milieu bâti compact (art. 1 LAT)</a:t>
            </a:r>
          </a:p>
          <a:p>
            <a:pPr marL="651196" lvl="1" indent="-250460">
              <a:spcAft>
                <a:spcPts val="1052"/>
              </a:spcAft>
              <a:buFont typeface="Wingdings" panose="05000000000000000000" pitchFamily="2" charset="2"/>
              <a:buChar char="q"/>
            </a:pPr>
            <a:r>
              <a:rPr lang="fr-CH" dirty="0" smtClean="0"/>
              <a:t>Lutte contre la thésaurisation (art. 15a LAT)</a:t>
            </a:r>
          </a:p>
          <a:p>
            <a:pPr marL="651196" lvl="1" indent="-250460">
              <a:spcAft>
                <a:spcPts val="1052"/>
              </a:spcAft>
              <a:buFont typeface="Wingdings" panose="05000000000000000000" pitchFamily="2" charset="2"/>
              <a:buChar char="q"/>
            </a:pPr>
            <a:r>
              <a:rPr lang="fr-CH" dirty="0" smtClean="0"/>
              <a:t>Préservation des zones agricoles (art. 3, 15 LAT)</a:t>
            </a:r>
          </a:p>
          <a:p>
            <a:pPr marL="651196" lvl="1" indent="-250460">
              <a:spcAft>
                <a:spcPts val="1052"/>
              </a:spcAft>
              <a:buFont typeface="Wingdings" panose="05000000000000000000" pitchFamily="2" charset="2"/>
              <a:buChar char="q"/>
            </a:pPr>
            <a:r>
              <a:rPr lang="fr-CH" dirty="0" smtClean="0"/>
              <a:t>Les zones à bâtir doivent répondre aux besoins prévisibles pour les 15 prochaines années (art. 15 LAT)</a:t>
            </a:r>
          </a:p>
          <a:p>
            <a:pPr marL="651196" lvl="1" indent="-250460">
              <a:spcAft>
                <a:spcPts val="1052"/>
              </a:spcAft>
              <a:buFont typeface="Wingdings" panose="05000000000000000000" pitchFamily="2" charset="2"/>
              <a:buChar char="q"/>
            </a:pPr>
            <a:r>
              <a:rPr lang="fr-CH" dirty="0" smtClean="0"/>
              <a:t>Les zones à bâtir surdimensionnées doivent être réduites (art. 15 LAT)</a:t>
            </a:r>
          </a:p>
          <a:p>
            <a:endParaRPr lang="fr-CH" dirty="0"/>
          </a:p>
          <a:p>
            <a:endParaRPr lang="fr-CH" dirty="0"/>
          </a:p>
        </p:txBody>
      </p:sp>
      <p:cxnSp>
        <p:nvCxnSpPr>
          <p:cNvPr id="9" name="Connecteur droit 8"/>
          <p:cNvCxnSpPr/>
          <p:nvPr/>
        </p:nvCxnSpPr>
        <p:spPr>
          <a:xfrm>
            <a:off x="731904" y="1275276"/>
            <a:ext cx="549861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p:cNvSpPr>
            <a:spLocks noGrp="1"/>
          </p:cNvSpPr>
          <p:nvPr>
            <p:ph type="sldNum" sz="quarter" idx="7"/>
          </p:nvPr>
        </p:nvSpPr>
        <p:spPr/>
        <p:txBody>
          <a:bodyPr/>
          <a:lstStyle/>
          <a:p>
            <a:fld id="{B6F15528-21DE-4FAA-801E-634DDDAF4B2B}" type="slidenum">
              <a:rPr lang="fr-CH" smtClean="0"/>
              <a:t>3</a:t>
            </a:fld>
            <a:endParaRPr lang="fr-CH"/>
          </a:p>
        </p:txBody>
      </p:sp>
    </p:spTree>
    <p:extLst>
      <p:ext uri="{BB962C8B-B14F-4D97-AF65-F5344CB8AC3E}">
        <p14:creationId xmlns:p14="http://schemas.microsoft.com/office/powerpoint/2010/main" val="599819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662748" y="860133"/>
            <a:ext cx="5670817" cy="7157227"/>
          </a:xfrm>
          <a:prstGeom prst="rect">
            <a:avLst/>
          </a:prstGeom>
          <a:noFill/>
        </p:spPr>
        <p:txBody>
          <a:bodyPr wrap="square" lIns="80147" tIns="40074" rIns="80147" bIns="40074" rtlCol="0">
            <a:spAutoFit/>
          </a:bodyPr>
          <a:lstStyle/>
          <a:p>
            <a:r>
              <a:rPr lang="fr-CH" sz="2100" b="1" dirty="0"/>
              <a:t>CONTEXTE CANTONAL</a:t>
            </a:r>
          </a:p>
          <a:p>
            <a:endParaRPr lang="fr-CH" sz="2100" dirty="0"/>
          </a:p>
          <a:p>
            <a:endParaRPr lang="fr-CH" dirty="0"/>
          </a:p>
          <a:p>
            <a:pPr marL="250460" indent="-250460">
              <a:spcAft>
                <a:spcPts val="1052"/>
              </a:spcAft>
              <a:buFont typeface="Wingdings" panose="05000000000000000000" pitchFamily="2" charset="2"/>
              <a:buChar char="Ø"/>
            </a:pPr>
            <a:r>
              <a:rPr lang="fr-CH" b="1" dirty="0"/>
              <a:t>Plan directeur cantonal </a:t>
            </a:r>
            <a:r>
              <a:rPr lang="fr-CH" dirty="0"/>
              <a:t>:</a:t>
            </a:r>
          </a:p>
          <a:p>
            <a:pPr marL="651196" lvl="1" indent="-250460">
              <a:spcAft>
                <a:spcPts val="1052"/>
              </a:spcAft>
              <a:buFont typeface="Wingdings" panose="05000000000000000000" pitchFamily="2" charset="2"/>
              <a:buChar char="q"/>
            </a:pPr>
            <a:r>
              <a:rPr lang="fr-CH" dirty="0" smtClean="0"/>
              <a:t>Consultation publique de la 4</a:t>
            </a:r>
            <a:r>
              <a:rPr lang="fr-CH" baseline="30000" dirty="0" smtClean="0"/>
              <a:t>ème</a:t>
            </a:r>
            <a:r>
              <a:rPr lang="fr-CH" dirty="0" smtClean="0"/>
              <a:t> adaptation du 18 janvier au 26 février 2016</a:t>
            </a:r>
          </a:p>
          <a:p>
            <a:pPr marL="651196" lvl="1" indent="-250460">
              <a:spcAft>
                <a:spcPts val="1052"/>
              </a:spcAft>
              <a:buFont typeface="Wingdings" panose="05000000000000000000" pitchFamily="2" charset="2"/>
              <a:buChar char="q"/>
            </a:pPr>
            <a:r>
              <a:rPr lang="fr-CH" dirty="0" smtClean="0"/>
              <a:t>Adoption par le Grand Conseil le 20 juin 2017</a:t>
            </a:r>
          </a:p>
          <a:p>
            <a:pPr marL="651196" lvl="1" indent="-250460">
              <a:spcAft>
                <a:spcPts val="1052"/>
              </a:spcAft>
              <a:buFont typeface="Wingdings" panose="05000000000000000000" pitchFamily="2" charset="2"/>
              <a:buChar char="q"/>
            </a:pPr>
            <a:r>
              <a:rPr lang="fr-CH" dirty="0" smtClean="0"/>
              <a:t>Adoption par le Conseil d’Etat le 21 juin 2017</a:t>
            </a:r>
          </a:p>
          <a:p>
            <a:pPr marL="651196" lvl="1" indent="-250460">
              <a:spcAft>
                <a:spcPts val="1052"/>
              </a:spcAft>
              <a:buFont typeface="Wingdings" panose="05000000000000000000" pitchFamily="2" charset="2"/>
              <a:buChar char="q"/>
            </a:pPr>
            <a:r>
              <a:rPr lang="fr-CH" dirty="0" smtClean="0"/>
              <a:t>Mesure A11 </a:t>
            </a:r>
            <a:r>
              <a:rPr lang="fr-CH" i="1" dirty="0" smtClean="0"/>
              <a:t>Zones d’habitation et mixtes</a:t>
            </a:r>
          </a:p>
          <a:p>
            <a:pPr lvl="2">
              <a:spcAft>
                <a:spcPts val="526"/>
              </a:spcAft>
            </a:pPr>
            <a:r>
              <a:rPr lang="fr-CH" dirty="0" smtClean="0"/>
              <a:t>«Pour répondre aux besoins à quinze ans, les communes :</a:t>
            </a:r>
          </a:p>
          <a:p>
            <a:pPr marL="1051931" lvl="2" indent="-250460">
              <a:spcAft>
                <a:spcPts val="526"/>
              </a:spcAft>
              <a:buFont typeface="Wingdings" panose="05000000000000000000" pitchFamily="2" charset="2"/>
              <a:buChar char="Ø"/>
            </a:pPr>
            <a:r>
              <a:rPr lang="fr-CH" dirty="0" smtClean="0"/>
              <a:t>réaffectent les terrains excédant les besoins ou peu adéquats</a:t>
            </a:r>
          </a:p>
          <a:p>
            <a:pPr marL="1051931" lvl="2" indent="-250460">
              <a:spcAft>
                <a:spcPts val="526"/>
              </a:spcAft>
              <a:buFont typeface="Wingdings" panose="05000000000000000000" pitchFamily="2" charset="2"/>
              <a:buChar char="Ø"/>
            </a:pPr>
            <a:r>
              <a:rPr lang="fr-CH" dirty="0"/>
              <a:t>d</a:t>
            </a:r>
            <a:r>
              <a:rPr lang="fr-CH" dirty="0" smtClean="0"/>
              <a:t>ensifient le territoire urbanisé</a:t>
            </a:r>
          </a:p>
          <a:p>
            <a:pPr marL="1051931" lvl="2" indent="-250460">
              <a:spcAft>
                <a:spcPts val="526"/>
              </a:spcAft>
              <a:buFont typeface="Wingdings" panose="05000000000000000000" pitchFamily="2" charset="2"/>
              <a:buChar char="Ø"/>
            </a:pPr>
            <a:r>
              <a:rPr lang="fr-CH" dirty="0"/>
              <a:t>m</a:t>
            </a:r>
            <a:r>
              <a:rPr lang="fr-CH" dirty="0" smtClean="0"/>
              <a:t>ettent en valeur les réserves et les friches»</a:t>
            </a:r>
          </a:p>
          <a:p>
            <a:pPr lvl="2">
              <a:spcAft>
                <a:spcPts val="526"/>
              </a:spcAft>
            </a:pPr>
            <a:r>
              <a:rPr lang="fr-CH" dirty="0" smtClean="0"/>
              <a:t>«Les communes mettent en conformité leurs planifications et les soumettent à l’approbation du Canton au plus tard le 20 juin 2022»</a:t>
            </a:r>
          </a:p>
          <a:p>
            <a:pPr marL="651196" lvl="1" indent="-250460">
              <a:spcAft>
                <a:spcPts val="1052"/>
              </a:spcAft>
              <a:buFont typeface="Wingdings" panose="05000000000000000000" pitchFamily="2" charset="2"/>
              <a:buChar char="q"/>
            </a:pPr>
            <a:endParaRPr lang="fr-CH" dirty="0" smtClean="0"/>
          </a:p>
          <a:p>
            <a:endParaRPr lang="fr-CH" dirty="0"/>
          </a:p>
          <a:p>
            <a:endParaRPr lang="fr-CH" dirty="0"/>
          </a:p>
        </p:txBody>
      </p:sp>
      <p:cxnSp>
        <p:nvCxnSpPr>
          <p:cNvPr id="9" name="Connecteur droit 8"/>
          <p:cNvCxnSpPr/>
          <p:nvPr/>
        </p:nvCxnSpPr>
        <p:spPr>
          <a:xfrm>
            <a:off x="731904" y="1275276"/>
            <a:ext cx="549861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p:cNvSpPr>
            <a:spLocks noGrp="1"/>
          </p:cNvSpPr>
          <p:nvPr>
            <p:ph type="sldNum" sz="quarter" idx="7"/>
          </p:nvPr>
        </p:nvSpPr>
        <p:spPr/>
        <p:txBody>
          <a:bodyPr/>
          <a:lstStyle/>
          <a:p>
            <a:fld id="{B6F15528-21DE-4FAA-801E-634DDDAF4B2B}" type="slidenum">
              <a:rPr lang="fr-CH" smtClean="0"/>
              <a:t>4</a:t>
            </a:fld>
            <a:endParaRPr lang="fr-CH" dirty="0"/>
          </a:p>
        </p:txBody>
      </p:sp>
    </p:spTree>
    <p:extLst>
      <p:ext uri="{BB962C8B-B14F-4D97-AF65-F5344CB8AC3E}">
        <p14:creationId xmlns:p14="http://schemas.microsoft.com/office/powerpoint/2010/main" val="4168565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662748" y="860133"/>
            <a:ext cx="5670817" cy="6172342"/>
          </a:xfrm>
          <a:prstGeom prst="rect">
            <a:avLst/>
          </a:prstGeom>
          <a:noFill/>
        </p:spPr>
        <p:txBody>
          <a:bodyPr wrap="square" lIns="80147" tIns="40074" rIns="80147" bIns="40074" rtlCol="0">
            <a:spAutoFit/>
          </a:bodyPr>
          <a:lstStyle/>
          <a:p>
            <a:r>
              <a:rPr lang="fr-CH" sz="2100" b="1" dirty="0"/>
              <a:t>CONTEXTE CANTONAL</a:t>
            </a:r>
          </a:p>
          <a:p>
            <a:endParaRPr lang="fr-CH" sz="2100" dirty="0"/>
          </a:p>
          <a:p>
            <a:endParaRPr lang="fr-CH" dirty="0"/>
          </a:p>
          <a:p>
            <a:pPr marL="250460" indent="-250460">
              <a:spcAft>
                <a:spcPts val="1052"/>
              </a:spcAft>
              <a:buFont typeface="Wingdings" panose="05000000000000000000" pitchFamily="2" charset="2"/>
              <a:buChar char="Ø"/>
            </a:pPr>
            <a:r>
              <a:rPr lang="fr-CH" b="1" dirty="0"/>
              <a:t>Redimensionnement des zones à bâtir</a:t>
            </a:r>
            <a:r>
              <a:rPr lang="fr-CH" dirty="0"/>
              <a:t>:</a:t>
            </a:r>
          </a:p>
          <a:p>
            <a:pPr marL="651196" lvl="1" indent="-250460">
              <a:spcAft>
                <a:spcPts val="1052"/>
              </a:spcAft>
              <a:buFont typeface="Wingdings" panose="05000000000000000000" pitchFamily="2" charset="2"/>
              <a:buChar char="q"/>
            </a:pPr>
            <a:r>
              <a:rPr lang="fr-CH" dirty="0" smtClean="0"/>
              <a:t>Vision communale à 15 – 25 ans</a:t>
            </a:r>
          </a:p>
          <a:p>
            <a:pPr marL="1051931" lvl="2" indent="-250460">
              <a:spcAft>
                <a:spcPts val="526"/>
              </a:spcAft>
              <a:buFont typeface="Wingdings" panose="05000000000000000000" pitchFamily="2" charset="2"/>
              <a:buChar char="Ø"/>
            </a:pPr>
            <a:r>
              <a:rPr lang="fr-CH" dirty="0" smtClean="0"/>
              <a:t>Calculer les possibilités de croissance à l’horizon de planification</a:t>
            </a:r>
          </a:p>
          <a:p>
            <a:pPr marL="1051931" lvl="2" indent="-250460">
              <a:spcAft>
                <a:spcPts val="526"/>
              </a:spcAft>
              <a:buFont typeface="Wingdings" panose="05000000000000000000" pitchFamily="2" charset="2"/>
              <a:buChar char="Ø"/>
            </a:pPr>
            <a:r>
              <a:rPr lang="fr-CH" dirty="0" smtClean="0"/>
              <a:t>Evaluer le surdimensionnement initial des zones à bâtir</a:t>
            </a:r>
          </a:p>
          <a:p>
            <a:pPr marL="1051931" lvl="2" indent="-250460">
              <a:spcAft>
                <a:spcPts val="526"/>
              </a:spcAft>
              <a:buFont typeface="Wingdings" panose="05000000000000000000" pitchFamily="2" charset="2"/>
              <a:buChar char="Ø"/>
            </a:pPr>
            <a:r>
              <a:rPr lang="fr-CH" dirty="0" smtClean="0"/>
              <a:t>Délimiter le territoire urbanisé</a:t>
            </a:r>
          </a:p>
          <a:p>
            <a:pPr marL="1051931" lvl="2" indent="-250460">
              <a:spcAft>
                <a:spcPts val="526"/>
              </a:spcAft>
              <a:buFont typeface="Wingdings" panose="05000000000000000000" pitchFamily="2" charset="2"/>
              <a:buChar char="Ø"/>
            </a:pPr>
            <a:r>
              <a:rPr lang="fr-CH" dirty="0" smtClean="0"/>
              <a:t>Elaborer la vision communale à 15 – 25 ans</a:t>
            </a:r>
          </a:p>
          <a:p>
            <a:pPr marL="651196" lvl="1" indent="-250460">
              <a:spcAft>
                <a:spcPts val="1052"/>
              </a:spcAft>
              <a:buFont typeface="Wingdings" panose="05000000000000000000" pitchFamily="2" charset="2"/>
              <a:buChar char="q"/>
            </a:pPr>
            <a:r>
              <a:rPr lang="fr-CH" dirty="0" smtClean="0"/>
              <a:t>Actions rapides</a:t>
            </a:r>
          </a:p>
          <a:p>
            <a:pPr marL="1051931" lvl="2" indent="-250460">
              <a:spcAft>
                <a:spcPts val="526"/>
              </a:spcAft>
              <a:buFont typeface="Wingdings" panose="05000000000000000000" pitchFamily="2" charset="2"/>
              <a:buChar char="Ø"/>
            </a:pPr>
            <a:r>
              <a:rPr lang="fr-CH" dirty="0" smtClean="0"/>
              <a:t>Définir les zones réservées</a:t>
            </a:r>
          </a:p>
          <a:p>
            <a:pPr marL="1051931" lvl="2" indent="-250460">
              <a:spcAft>
                <a:spcPts val="526"/>
              </a:spcAft>
              <a:buFont typeface="Wingdings" panose="05000000000000000000" pitchFamily="2" charset="2"/>
              <a:buChar char="Ø"/>
            </a:pPr>
            <a:r>
              <a:rPr lang="fr-CH" dirty="0" smtClean="0"/>
              <a:t>Réviser partiellement le plan général d’affectation (dézonage rapide)</a:t>
            </a:r>
          </a:p>
          <a:p>
            <a:pPr marL="651196" lvl="1" indent="-250460">
              <a:spcAft>
                <a:spcPts val="1052"/>
              </a:spcAft>
              <a:buFont typeface="Wingdings" panose="05000000000000000000" pitchFamily="2" charset="2"/>
              <a:buChar char="q"/>
            </a:pPr>
            <a:r>
              <a:rPr lang="fr-CH" dirty="0" smtClean="0"/>
              <a:t>Actions à moyen terme</a:t>
            </a:r>
          </a:p>
          <a:p>
            <a:pPr marL="1051931" lvl="2" indent="-250460">
              <a:spcAft>
                <a:spcPts val="526"/>
              </a:spcAft>
              <a:buFont typeface="Wingdings" panose="05000000000000000000" pitchFamily="2" charset="2"/>
              <a:buChar char="Ø"/>
            </a:pPr>
            <a:r>
              <a:rPr lang="fr-CH" dirty="0" smtClean="0"/>
              <a:t>Réviser le plan général d’affectation</a:t>
            </a:r>
            <a:endParaRPr lang="fr-CH" dirty="0"/>
          </a:p>
          <a:p>
            <a:endParaRPr lang="fr-CH" dirty="0"/>
          </a:p>
        </p:txBody>
      </p:sp>
      <p:cxnSp>
        <p:nvCxnSpPr>
          <p:cNvPr id="9" name="Connecteur droit 8"/>
          <p:cNvCxnSpPr/>
          <p:nvPr/>
        </p:nvCxnSpPr>
        <p:spPr>
          <a:xfrm>
            <a:off x="731904" y="1275276"/>
            <a:ext cx="549861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p:cNvSpPr>
            <a:spLocks noGrp="1"/>
          </p:cNvSpPr>
          <p:nvPr>
            <p:ph type="sldNum" sz="quarter" idx="7"/>
          </p:nvPr>
        </p:nvSpPr>
        <p:spPr/>
        <p:txBody>
          <a:bodyPr/>
          <a:lstStyle/>
          <a:p>
            <a:fld id="{B6F15528-21DE-4FAA-801E-634DDDAF4B2B}" type="slidenum">
              <a:rPr lang="fr-CH" smtClean="0"/>
              <a:t>5</a:t>
            </a:fld>
            <a:endParaRPr lang="fr-CH"/>
          </a:p>
        </p:txBody>
      </p:sp>
    </p:spTree>
    <p:extLst>
      <p:ext uri="{BB962C8B-B14F-4D97-AF65-F5344CB8AC3E}">
        <p14:creationId xmlns:p14="http://schemas.microsoft.com/office/powerpoint/2010/main" val="811071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524435" y="860133"/>
            <a:ext cx="6016598" cy="6413433"/>
          </a:xfrm>
          <a:prstGeom prst="rect">
            <a:avLst/>
          </a:prstGeom>
          <a:noFill/>
        </p:spPr>
        <p:txBody>
          <a:bodyPr wrap="square" lIns="80147" tIns="40074" rIns="80147" bIns="40074" rtlCol="0">
            <a:spAutoFit/>
          </a:bodyPr>
          <a:lstStyle/>
          <a:p>
            <a:r>
              <a:rPr lang="fr-CH" sz="2100" b="1" dirty="0"/>
              <a:t>CONTEXTE CANTONAL</a:t>
            </a:r>
          </a:p>
          <a:p>
            <a:endParaRPr lang="fr-CH" sz="2100" dirty="0"/>
          </a:p>
          <a:p>
            <a:endParaRPr lang="fr-CH" dirty="0"/>
          </a:p>
          <a:p>
            <a:pPr marL="250460" indent="-250460">
              <a:spcAft>
                <a:spcPts val="1052"/>
              </a:spcAft>
              <a:buFont typeface="Wingdings" panose="05000000000000000000" pitchFamily="2" charset="2"/>
              <a:buChar char="Ø"/>
            </a:pPr>
            <a:r>
              <a:rPr lang="fr-CH" b="1" dirty="0"/>
              <a:t>Demande de subvention</a:t>
            </a:r>
            <a:endParaRPr lang="fr-CH" dirty="0"/>
          </a:p>
          <a:p>
            <a:pPr marL="1803311" indent="-1569549">
              <a:spcAft>
                <a:spcPts val="1052"/>
              </a:spcAft>
            </a:pPr>
            <a:r>
              <a:rPr lang="fr-CH" b="1" dirty="0" smtClean="0"/>
              <a:t>12 mai 2015	</a:t>
            </a:r>
            <a:r>
              <a:rPr lang="fr-CH" dirty="0" smtClean="0"/>
              <a:t>Décret accordant au Conseil d’Etat un crédit cadre de CHF 5’000’000.- destiné à financer une aide aux communes pour la révision de leurs plans d’affectation</a:t>
            </a:r>
          </a:p>
          <a:p>
            <a:pPr marL="1803311" indent="-1569549">
              <a:spcAft>
                <a:spcPts val="1052"/>
              </a:spcAft>
            </a:pPr>
            <a:r>
              <a:rPr lang="fr-CH" b="1" dirty="0" smtClean="0"/>
              <a:t>Subvention	</a:t>
            </a:r>
            <a:r>
              <a:rPr lang="fr-CH" dirty="0" smtClean="0"/>
              <a:t>Au maximum 40% des dépenses communales en relation avec les adaptations des PGA</a:t>
            </a:r>
          </a:p>
          <a:p>
            <a:pPr marL="1803311" indent="-1569549"/>
            <a:r>
              <a:rPr lang="fr-CH" b="1" dirty="0" smtClean="0"/>
              <a:t>Contenu de la	</a:t>
            </a:r>
            <a:r>
              <a:rPr lang="fr-CH" dirty="0"/>
              <a:t>Etat du surdimensionnement </a:t>
            </a:r>
            <a:r>
              <a:rPr lang="fr-CH" dirty="0" smtClean="0"/>
              <a:t>avant </a:t>
            </a:r>
          </a:p>
          <a:p>
            <a:pPr marL="1803311" indent="-1569549"/>
            <a:r>
              <a:rPr lang="fr-CH" b="1" dirty="0"/>
              <a:t>d</a:t>
            </a:r>
            <a:r>
              <a:rPr lang="fr-CH" b="1" dirty="0" smtClean="0"/>
              <a:t>emande</a:t>
            </a:r>
            <a:r>
              <a:rPr lang="fr-CH" dirty="0" smtClean="0"/>
              <a:t>	planification</a:t>
            </a:r>
          </a:p>
          <a:p>
            <a:pPr marL="1803311" indent="-1569549"/>
            <a:r>
              <a:rPr lang="fr-CH" dirty="0"/>
              <a:t>	</a:t>
            </a:r>
            <a:r>
              <a:rPr lang="fr-CH" dirty="0" smtClean="0"/>
              <a:t>Définition du territoire urbanisé</a:t>
            </a:r>
          </a:p>
          <a:p>
            <a:pPr marL="1803311" indent="-1569549"/>
            <a:r>
              <a:rPr lang="fr-CH" dirty="0"/>
              <a:t>	</a:t>
            </a:r>
            <a:r>
              <a:rPr lang="fr-CH" dirty="0" smtClean="0"/>
              <a:t>Méthode et calendrier pour redimensionner la zone à bâtir</a:t>
            </a:r>
          </a:p>
          <a:p>
            <a:pPr marL="1803311" indent="-1569549"/>
            <a:r>
              <a:rPr lang="fr-CH" dirty="0"/>
              <a:t>	</a:t>
            </a:r>
            <a:r>
              <a:rPr lang="fr-CH" dirty="0" smtClean="0"/>
              <a:t>Estimation du potentiel d’accueil après planification</a:t>
            </a:r>
          </a:p>
          <a:p>
            <a:pPr marL="1803311" indent="-1569549"/>
            <a:r>
              <a:rPr lang="fr-CH" dirty="0"/>
              <a:t>	</a:t>
            </a:r>
            <a:r>
              <a:rPr lang="fr-CH" dirty="0" smtClean="0"/>
              <a:t>Documents à élaborer en vue de l’examen préalable</a:t>
            </a:r>
            <a:endParaRPr lang="fr-CH" dirty="0"/>
          </a:p>
          <a:p>
            <a:pPr marL="1803311" indent="-1569549"/>
            <a:r>
              <a:rPr lang="fr-CH" b="1" dirty="0" smtClean="0"/>
              <a:t>	</a:t>
            </a:r>
            <a:endParaRPr lang="fr-CH" b="1" dirty="0"/>
          </a:p>
        </p:txBody>
      </p:sp>
      <p:cxnSp>
        <p:nvCxnSpPr>
          <p:cNvPr id="9" name="Connecteur droit 8"/>
          <p:cNvCxnSpPr/>
          <p:nvPr/>
        </p:nvCxnSpPr>
        <p:spPr>
          <a:xfrm>
            <a:off x="593592" y="1275276"/>
            <a:ext cx="5636928"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p:cNvSpPr>
            <a:spLocks noGrp="1"/>
          </p:cNvSpPr>
          <p:nvPr>
            <p:ph type="sldNum" sz="quarter" idx="7"/>
          </p:nvPr>
        </p:nvSpPr>
        <p:spPr/>
        <p:txBody>
          <a:bodyPr/>
          <a:lstStyle/>
          <a:p>
            <a:fld id="{B6F15528-21DE-4FAA-801E-634DDDAF4B2B}" type="slidenum">
              <a:rPr lang="fr-CH" smtClean="0"/>
              <a:t>6</a:t>
            </a:fld>
            <a:endParaRPr lang="fr-CH"/>
          </a:p>
        </p:txBody>
      </p:sp>
    </p:spTree>
    <p:extLst>
      <p:ext uri="{BB962C8B-B14F-4D97-AF65-F5344CB8AC3E}">
        <p14:creationId xmlns:p14="http://schemas.microsoft.com/office/powerpoint/2010/main" val="3311196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524435" y="860133"/>
            <a:ext cx="6016598" cy="4066637"/>
          </a:xfrm>
          <a:prstGeom prst="rect">
            <a:avLst/>
          </a:prstGeom>
          <a:noFill/>
        </p:spPr>
        <p:txBody>
          <a:bodyPr wrap="square" lIns="80147" tIns="40074" rIns="80147" bIns="40074" rtlCol="0">
            <a:spAutoFit/>
          </a:bodyPr>
          <a:lstStyle/>
          <a:p>
            <a:r>
              <a:rPr lang="fr-CH" sz="2100" b="1" dirty="0"/>
              <a:t>CONTEXTE COMMUNAL</a:t>
            </a:r>
          </a:p>
          <a:p>
            <a:endParaRPr lang="fr-CH" sz="2100" dirty="0"/>
          </a:p>
          <a:p>
            <a:endParaRPr lang="fr-CH" dirty="0"/>
          </a:p>
          <a:p>
            <a:pPr marL="250460" indent="-250460">
              <a:spcAft>
                <a:spcPts val="1052"/>
              </a:spcAft>
              <a:buFont typeface="Wingdings" panose="05000000000000000000" pitchFamily="2" charset="2"/>
              <a:buChar char="Ø"/>
            </a:pPr>
            <a:r>
              <a:rPr lang="fr-CH" b="1" dirty="0"/>
              <a:t>Données de base</a:t>
            </a:r>
          </a:p>
          <a:p>
            <a:pPr marL="651196" lvl="1" indent="-250460">
              <a:spcAft>
                <a:spcPts val="1052"/>
              </a:spcAft>
              <a:buFont typeface="Wingdings" panose="05000000000000000000" pitchFamily="2" charset="2"/>
              <a:buChar char="q"/>
            </a:pPr>
            <a:r>
              <a:rPr lang="fr-CH" dirty="0" smtClean="0"/>
              <a:t>Affectations en vigueur</a:t>
            </a:r>
          </a:p>
          <a:p>
            <a:pPr marL="651196" lvl="1" indent="-250460">
              <a:spcAft>
                <a:spcPts val="1052"/>
              </a:spcAft>
              <a:buFont typeface="Wingdings" panose="05000000000000000000" pitchFamily="2" charset="2"/>
              <a:buChar char="q"/>
            </a:pPr>
            <a:r>
              <a:rPr lang="fr-CH" dirty="0" smtClean="0"/>
              <a:t>Bilan des réserves</a:t>
            </a:r>
          </a:p>
          <a:p>
            <a:pPr marL="651196" lvl="1" indent="-250460">
              <a:spcAft>
                <a:spcPts val="1052"/>
              </a:spcAft>
              <a:buFont typeface="Wingdings" panose="05000000000000000000" pitchFamily="2" charset="2"/>
              <a:buChar char="q"/>
            </a:pPr>
            <a:r>
              <a:rPr lang="fr-CH" dirty="0" smtClean="0"/>
              <a:t>Patrimoine bâti (recensement, inventaire ISOS, etc.)</a:t>
            </a:r>
          </a:p>
          <a:p>
            <a:pPr marL="651196" lvl="1" indent="-250460">
              <a:spcAft>
                <a:spcPts val="1052"/>
              </a:spcAft>
              <a:buFont typeface="Wingdings" panose="05000000000000000000" pitchFamily="2" charset="2"/>
              <a:buChar char="q"/>
            </a:pPr>
            <a:r>
              <a:rPr lang="fr-CH" dirty="0" smtClean="0"/>
              <a:t>Patrimoine naturel (arrêté de classement, inventaires cantonaux et fédéraux, etc.)</a:t>
            </a:r>
          </a:p>
          <a:p>
            <a:pPr marL="651196" lvl="1" indent="-250460">
              <a:spcAft>
                <a:spcPts val="1052"/>
              </a:spcAft>
              <a:buFont typeface="Wingdings" panose="05000000000000000000" pitchFamily="2" charset="2"/>
              <a:buChar char="q"/>
            </a:pPr>
            <a:r>
              <a:rPr lang="fr-CH" dirty="0" smtClean="0"/>
              <a:t>Dangers naturels</a:t>
            </a:r>
          </a:p>
          <a:p>
            <a:pPr marL="651196" lvl="1" indent="-250460">
              <a:spcAft>
                <a:spcPts val="1052"/>
              </a:spcAft>
              <a:buFont typeface="Wingdings" panose="05000000000000000000" pitchFamily="2" charset="2"/>
              <a:buChar char="q"/>
            </a:pPr>
            <a:r>
              <a:rPr lang="fr-CH" dirty="0" smtClean="0"/>
              <a:t>Etc.</a:t>
            </a:r>
            <a:r>
              <a:rPr lang="fr-CH" b="1" dirty="0" smtClean="0"/>
              <a:t>	</a:t>
            </a:r>
            <a:endParaRPr lang="fr-CH" b="1" dirty="0"/>
          </a:p>
        </p:txBody>
      </p:sp>
      <p:cxnSp>
        <p:nvCxnSpPr>
          <p:cNvPr id="9" name="Connecteur droit 8"/>
          <p:cNvCxnSpPr/>
          <p:nvPr/>
        </p:nvCxnSpPr>
        <p:spPr>
          <a:xfrm>
            <a:off x="593592" y="1275276"/>
            <a:ext cx="5636928"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p:cNvSpPr>
            <a:spLocks noGrp="1"/>
          </p:cNvSpPr>
          <p:nvPr>
            <p:ph type="sldNum" sz="quarter" idx="7"/>
          </p:nvPr>
        </p:nvSpPr>
        <p:spPr/>
        <p:txBody>
          <a:bodyPr/>
          <a:lstStyle/>
          <a:p>
            <a:fld id="{B6F15528-21DE-4FAA-801E-634DDDAF4B2B}" type="slidenum">
              <a:rPr lang="fr-CH" smtClean="0"/>
              <a:t>7</a:t>
            </a:fld>
            <a:endParaRPr lang="fr-CH"/>
          </a:p>
        </p:txBody>
      </p:sp>
    </p:spTree>
    <p:extLst>
      <p:ext uri="{BB962C8B-B14F-4D97-AF65-F5344CB8AC3E}">
        <p14:creationId xmlns:p14="http://schemas.microsoft.com/office/powerpoint/2010/main" val="4062187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7"/>
          <p:cNvSpPr/>
          <p:nvPr/>
        </p:nvSpPr>
        <p:spPr>
          <a:xfrm>
            <a:off x="316966" y="2577686"/>
            <a:ext cx="6402721" cy="2999893"/>
          </a:xfrm>
          <a:prstGeom prst="rect">
            <a:avLst/>
          </a:prstGeom>
          <a:blipFill>
            <a:blip r:embed="rId2" cstate="print"/>
            <a:stretch>
              <a:fillRect/>
            </a:stretch>
          </a:blipFill>
        </p:spPr>
        <p:txBody>
          <a:bodyPr wrap="square" lIns="0" tIns="0" rIns="0" bIns="0" rtlCol="0"/>
          <a:lstStyle/>
          <a:p>
            <a:pPr algn="ctr"/>
            <a:endParaRPr dirty="0"/>
          </a:p>
        </p:txBody>
      </p:sp>
      <p:sp>
        <p:nvSpPr>
          <p:cNvPr id="3" name="Rectangle 2"/>
          <p:cNvSpPr/>
          <p:nvPr/>
        </p:nvSpPr>
        <p:spPr>
          <a:xfrm>
            <a:off x="544606" y="713612"/>
            <a:ext cx="5947442" cy="942705"/>
          </a:xfrm>
          <a:prstGeom prst="rect">
            <a:avLst/>
          </a:prstGeom>
        </p:spPr>
        <p:txBody>
          <a:bodyPr wrap="square" lIns="80147" tIns="40074" rIns="80147" bIns="40074">
            <a:spAutoFit/>
          </a:bodyPr>
          <a:lstStyle/>
          <a:p>
            <a:r>
              <a:rPr lang="fr-CH" sz="2100" b="1" dirty="0"/>
              <a:t>PROCEDURE</a:t>
            </a:r>
          </a:p>
          <a:p>
            <a:endParaRPr lang="fr-CH" sz="2100" dirty="0"/>
          </a:p>
          <a:p>
            <a:endParaRPr lang="fr-CH" sz="1400" dirty="0"/>
          </a:p>
        </p:txBody>
      </p:sp>
      <p:cxnSp>
        <p:nvCxnSpPr>
          <p:cNvPr id="4" name="Connecteur droit 3"/>
          <p:cNvCxnSpPr/>
          <p:nvPr/>
        </p:nvCxnSpPr>
        <p:spPr>
          <a:xfrm>
            <a:off x="593592" y="1275276"/>
            <a:ext cx="5636928"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Espace réservé du numéro de diapositive 6"/>
          <p:cNvSpPr>
            <a:spLocks noGrp="1"/>
          </p:cNvSpPr>
          <p:nvPr>
            <p:ph type="sldNum" sz="quarter" idx="7"/>
          </p:nvPr>
        </p:nvSpPr>
        <p:spPr/>
        <p:txBody>
          <a:bodyPr/>
          <a:lstStyle/>
          <a:p>
            <a:fld id="{B6F15528-21DE-4FAA-801E-634DDDAF4B2B}" type="slidenum">
              <a:rPr lang="fr-CH" smtClean="0"/>
              <a:t>8</a:t>
            </a:fld>
            <a:endParaRPr lang="fr-CH"/>
          </a:p>
        </p:txBody>
      </p:sp>
    </p:spTree>
    <p:extLst>
      <p:ext uri="{BB962C8B-B14F-4D97-AF65-F5344CB8AC3E}">
        <p14:creationId xmlns:p14="http://schemas.microsoft.com/office/powerpoint/2010/main" val="516092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403757" y="668865"/>
            <a:ext cx="6016598" cy="4784782"/>
          </a:xfrm>
          <a:prstGeom prst="rect">
            <a:avLst/>
          </a:prstGeom>
          <a:noFill/>
        </p:spPr>
        <p:txBody>
          <a:bodyPr wrap="square" lIns="80147" tIns="40074" rIns="80147" bIns="40074" rtlCol="0">
            <a:spAutoFit/>
          </a:bodyPr>
          <a:lstStyle/>
          <a:p>
            <a:r>
              <a:rPr lang="fr-CH" sz="2100" b="1" dirty="0"/>
              <a:t>PRINCIPES REGLEMENTAIRES DE LA ZONE RESERVEE</a:t>
            </a:r>
          </a:p>
          <a:p>
            <a:endParaRPr lang="fr-CH" sz="2100" b="1" dirty="0"/>
          </a:p>
          <a:p>
            <a:endParaRPr lang="fr-CH" dirty="0"/>
          </a:p>
          <a:p>
            <a:pPr marL="651196" lvl="1" indent="-250460">
              <a:spcAft>
                <a:spcPts val="1052"/>
              </a:spcAft>
              <a:buFont typeface="Wingdings" panose="05000000000000000000" pitchFamily="2" charset="2"/>
              <a:buChar char="Ø"/>
            </a:pPr>
            <a:endParaRPr lang="fr-CH" sz="1900"/>
          </a:p>
          <a:p>
            <a:pPr marL="651196" lvl="1" indent="-250460">
              <a:spcAft>
                <a:spcPts val="1052"/>
              </a:spcAft>
              <a:buFont typeface="Wingdings" panose="05000000000000000000" pitchFamily="2" charset="2"/>
              <a:buChar char="Ø"/>
            </a:pPr>
            <a:r>
              <a:rPr lang="fr-CH" sz="1900"/>
              <a:t>LAT </a:t>
            </a:r>
            <a:r>
              <a:rPr lang="fr-CH" sz="1900" dirty="0"/>
              <a:t>27 </a:t>
            </a:r>
          </a:p>
          <a:p>
            <a:pPr marL="857936" lvl="2" algn="just">
              <a:spcAft>
                <a:spcPts val="1052"/>
              </a:spcAft>
            </a:pPr>
            <a:r>
              <a:rPr lang="fr-CH" sz="1900" dirty="0"/>
              <a:t>«… l’autorité compétente (canton – commune) peut prévoir des zones réservées.»</a:t>
            </a:r>
          </a:p>
          <a:p>
            <a:pPr marL="400736" lvl="1" algn="just">
              <a:spcAft>
                <a:spcPts val="1052"/>
              </a:spcAft>
            </a:pPr>
            <a:r>
              <a:rPr lang="fr-CH" sz="1900" dirty="0"/>
              <a:t>	«…A l’intérieur de ces zones, rien ne doit être 	entrepris qui puisse entraver l’établissement de la 	réalisation du plan d’affectation.»</a:t>
            </a:r>
          </a:p>
          <a:p>
            <a:pPr marL="400736" lvl="1" algn="just">
              <a:spcAft>
                <a:spcPts val="1052"/>
              </a:spcAft>
            </a:pPr>
            <a:r>
              <a:rPr lang="fr-CH" sz="1900" dirty="0"/>
              <a:t>	«Une zone réservée ne peut être prévue que pour 	cinq ans au plus, le droit cantonal peut prolonger 	la décision.» (Prolongation de 3 ans dans le 	canton de Vaud)</a:t>
            </a:r>
          </a:p>
        </p:txBody>
      </p:sp>
      <p:cxnSp>
        <p:nvCxnSpPr>
          <p:cNvPr id="9" name="Connecteur droit 8"/>
          <p:cNvCxnSpPr/>
          <p:nvPr/>
        </p:nvCxnSpPr>
        <p:spPr>
          <a:xfrm>
            <a:off x="575957" y="1691680"/>
            <a:ext cx="570608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p:cNvSpPr>
            <a:spLocks noGrp="1"/>
          </p:cNvSpPr>
          <p:nvPr>
            <p:ph type="sldNum" sz="quarter" idx="7"/>
          </p:nvPr>
        </p:nvSpPr>
        <p:spPr/>
        <p:txBody>
          <a:bodyPr/>
          <a:lstStyle/>
          <a:p>
            <a:fld id="{B6F15528-21DE-4FAA-801E-634DDDAF4B2B}" type="slidenum">
              <a:rPr lang="fr-CH" smtClean="0"/>
              <a:t>9</a:t>
            </a:fld>
            <a:endParaRPr lang="fr-CH"/>
          </a:p>
        </p:txBody>
      </p:sp>
      <p:graphicFrame>
        <p:nvGraphicFramePr>
          <p:cNvPr id="2" name="Objet 1">
            <a:extLst>
              <a:ext uri="{FF2B5EF4-FFF2-40B4-BE49-F238E27FC236}">
                <a16:creationId xmlns="" xmlns:a16="http://schemas.microsoft.com/office/drawing/2014/main" id="{90DA6B5A-10C6-48D6-9EB9-EE5D481635B8}"/>
              </a:ext>
            </a:extLst>
          </p:cNvPr>
          <p:cNvGraphicFramePr>
            <a:graphicFrameLocks noChangeAspect="1"/>
          </p:cNvGraphicFramePr>
          <p:nvPr>
            <p:extLst>
              <p:ext uri="{D42A27DB-BD31-4B8C-83A1-F6EECF244321}">
                <p14:modId xmlns:p14="http://schemas.microsoft.com/office/powerpoint/2010/main" val="85114986"/>
              </p:ext>
            </p:extLst>
          </p:nvPr>
        </p:nvGraphicFramePr>
        <p:xfrm>
          <a:off x="571292" y="5569748"/>
          <a:ext cx="5681528" cy="2678998"/>
        </p:xfrm>
        <a:graphic>
          <a:graphicData uri="http://schemas.openxmlformats.org/presentationml/2006/ole">
            <mc:AlternateContent xmlns:mc="http://schemas.openxmlformats.org/markup-compatibility/2006">
              <mc:Choice xmlns:v="urn:schemas-microsoft-com:vml" Requires="v">
                <p:oleObj spid="_x0000_s1030" name="Acrobat Document" r:id="rId4" imgW="17011426" imgH="8019917" progId="Acrobat.Document.DC">
                  <p:embed/>
                </p:oleObj>
              </mc:Choice>
              <mc:Fallback>
                <p:oleObj name="Acrobat Document" r:id="rId4" imgW="17011426" imgH="8019917" progId="Acrobat.Document.DC">
                  <p:embed/>
                  <p:pic>
                    <p:nvPicPr>
                      <p:cNvPr id="0" name=""/>
                      <p:cNvPicPr/>
                      <p:nvPr/>
                    </p:nvPicPr>
                    <p:blipFill>
                      <a:blip r:embed="rId5"/>
                      <a:stretch>
                        <a:fillRect/>
                      </a:stretch>
                    </p:blipFill>
                    <p:spPr>
                      <a:xfrm>
                        <a:off x="571292" y="5569748"/>
                        <a:ext cx="5681528" cy="2678998"/>
                      </a:xfrm>
                      <a:prstGeom prst="rect">
                        <a:avLst/>
                      </a:prstGeom>
                    </p:spPr>
                  </p:pic>
                </p:oleObj>
              </mc:Fallback>
            </mc:AlternateContent>
          </a:graphicData>
        </a:graphic>
      </p:graphicFrame>
    </p:spTree>
    <p:extLst>
      <p:ext uri="{BB962C8B-B14F-4D97-AF65-F5344CB8AC3E}">
        <p14:creationId xmlns:p14="http://schemas.microsoft.com/office/powerpoint/2010/main" val="191650771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628</Words>
  <Application>Microsoft Office PowerPoint</Application>
  <PresentationFormat>Affichage à l'écran (4:3)</PresentationFormat>
  <Paragraphs>173</Paragraphs>
  <Slides>14</Slides>
  <Notes>13</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14</vt:i4>
      </vt:variant>
    </vt:vector>
  </HeadingPairs>
  <TitlesOfParts>
    <vt:vector size="16" baseType="lpstr">
      <vt:lpstr>Thème Office</vt:lpstr>
      <vt:lpstr>Acrobat Document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Magali Thévoz</dc:creator>
  <cp:lastModifiedBy>Loïc Ansermoz</cp:lastModifiedBy>
  <cp:revision>12</cp:revision>
  <cp:lastPrinted>2018-05-16T11:21:21Z</cp:lastPrinted>
  <dcterms:created xsi:type="dcterms:W3CDTF">2018-01-09T07:01:20Z</dcterms:created>
  <dcterms:modified xsi:type="dcterms:W3CDTF">2018-05-16T11:29:53Z</dcterms:modified>
</cp:coreProperties>
</file>